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9144000" cy="6858000" type="screen4x3"/>
  <p:notesSz cx="6858000" cy="9144000"/>
  <p:custDataLst>
    <p:tags r:id="rId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3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5A34FF-781B-4D95-83EE-4BCB77859D97}" type="datetimeFigureOut">
              <a:rPr lang="en-US" smtClean="0"/>
              <a:t>5/4/2014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C16BCE-197F-4C05-AC88-9844FCA5D30B}" type="slidenum">
              <a:rPr lang="en-US" smtClean="0"/>
              <a:t>‹#›</a:t>
            </a:fld>
            <a:endParaRPr lang="en-US"/>
          </a:p>
        </p:txBody>
      </p:sp>
    </p:spTree>
    <p:extLst>
      <p:ext uri="{BB962C8B-B14F-4D97-AF65-F5344CB8AC3E}">
        <p14:creationId xmlns:p14="http://schemas.microsoft.com/office/powerpoint/2010/main" val="2022348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effectLst/>
                <a:latin typeface="+mn-lt"/>
                <a:ea typeface="+mn-ea"/>
                <a:cs typeface="+mn-cs"/>
              </a:rPr>
              <a:t>The WSSA has defined herbicide resistance as “the inherited ability of a plant to survive and reproduce following exposure to a dose of herbicide normally lethal to the wild type. In a plant, herbicide resistance may occur naturally or may be induced by genetic engineering or selection of variants produced by tissue culture or mutagenesis.”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you can see in the illustration, in year 1, there is only one herbicide-resistant plant shown in black and numerous susceptible plants shown in green. When using the same herbicide year after year, the ratio of herbicide-resistant to herbicide-susceptible plants changes such that herbicide-resistant plants make up more and more of the population. There is a change in the population over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several key phrases in the definition of herbicide resistance: #1, resistance must be passed on to the offspring; #2, the plant must be able to reproduce; and #3, the plant must have been previously controlled by the herbicide. These characteristics are what help to define herbicide resistance.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contrast, herbicide tolerance is “the inherent ability of a species to survive and reproduce after herbicide treatment. This implies that there was no selection or genetic manipulation to make the plant tolerant; it is naturally tolerant.”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While this definition may seem similar to herbicide resistance, a key difference is expressed in the words “inherent ability.” It means that there has been no change in the population. In other words, it was never controlled by the herbicide in the first place.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you can see in the illustration at the bottom, there has been no change in this population over time. The plants that start out as tolerant survive, reproduce, and pass on an ability to tolerate the herbicide to their offspring.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summary, herbicide resistance is a change in the weed population over time. In herbicide tolerance, there is no change over time.</a:t>
            </a:r>
          </a:p>
          <a:p>
            <a:endParaRPr lang="en-US" sz="1200" kern="1200" smtClean="0">
              <a:solidFill>
                <a:schemeClr val="tx1"/>
              </a:solidFill>
              <a:effectLst/>
              <a:latin typeface="+mn-lt"/>
              <a:ea typeface="+mn-ea"/>
              <a:cs typeface="+mn-cs"/>
            </a:endParaRPr>
          </a:p>
          <a:p>
            <a:r>
              <a:rPr lang="en-US" sz="1200" kern="1200" smtClean="0">
                <a:solidFill>
                  <a:schemeClr val="tx1"/>
                </a:solidFill>
                <a:effectLst/>
                <a:latin typeface="+mn-lt"/>
                <a:ea typeface="+mn-ea"/>
                <a:cs typeface="+mn-cs"/>
              </a:rPr>
              <a:t>Please</a:t>
            </a:r>
            <a:r>
              <a:rPr lang="en-US" sz="1200" kern="1200" baseline="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click on the “click here to return” button at the top of the slide to continue with the lesson.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94024C5-22DF-4B2A-8160-36FBD8F50B60}" type="slidenum">
              <a:rPr lang="en-US" smtClean="0">
                <a:solidFill>
                  <a:prstClr val="black"/>
                </a:solidFill>
              </a:rPr>
              <a:pPr/>
              <a:t>1</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ctr">
              <a:defRPr sz="4400" b="1"/>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3750D3DD-1A08-41E3-BE78-F610B60E630E}" type="slidenum">
              <a:rPr lang="en-US" smtClean="0">
                <a:solidFill>
                  <a:prstClr val="white"/>
                </a:solidFill>
              </a:rPr>
              <a:pPr/>
              <a:t>‹#›</a:t>
            </a:fld>
            <a:endParaRPr lang="en-US" dirty="0">
              <a:solidFill>
                <a:prstClr val="white"/>
              </a:solidFill>
            </a:endParaRPr>
          </a:p>
        </p:txBody>
      </p:sp>
      <p:pic>
        <p:nvPicPr>
          <p:cNvPr id="9" name="Picture 7" descr="wssa swoosh header"/>
          <p:cNvPicPr>
            <a:picLocks noChangeAspect="1" noChangeArrowheads="1"/>
          </p:cNvPicPr>
          <p:nvPr userDrawn="1"/>
        </p:nvPicPr>
        <p:blipFill>
          <a:blip r:embed="rId2" cstate="print"/>
          <a:srcRect/>
          <a:stretch>
            <a:fillRect/>
          </a:stretch>
        </p:blipFill>
        <p:spPr bwMode="auto">
          <a:xfrm>
            <a:off x="0" y="0"/>
            <a:ext cx="9140825" cy="1023938"/>
          </a:xfrm>
          <a:prstGeom prst="rect">
            <a:avLst/>
          </a:prstGeom>
          <a:noFill/>
          <a:ln w="9525">
            <a:noFill/>
            <a:miter lim="800000"/>
            <a:headEnd/>
            <a:tailEnd/>
          </a:ln>
        </p:spPr>
      </p:pic>
    </p:spTree>
    <p:extLst>
      <p:ext uri="{BB962C8B-B14F-4D97-AF65-F5344CB8AC3E}">
        <p14:creationId xmlns:p14="http://schemas.microsoft.com/office/powerpoint/2010/main" val="378024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3750D3DD-1A08-41E3-BE78-F610B60E630E}" type="slidenum">
              <a:rPr lang="en-US" smtClean="0">
                <a:solidFill>
                  <a:prstClr val="white"/>
                </a:solidFill>
              </a:rPr>
              <a:pPr/>
              <a:t>‹#›</a:t>
            </a:fld>
            <a:endParaRPr lang="en-US" dirty="0">
              <a:solidFill>
                <a:prstClr val="white"/>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110" y="6474495"/>
            <a:ext cx="978824" cy="344978"/>
          </a:xfrm>
          <a:prstGeom prst="rect">
            <a:avLst/>
          </a:prstGeom>
        </p:spPr>
      </p:pic>
    </p:spTree>
    <p:extLst>
      <p:ext uri="{BB962C8B-B14F-4D97-AF65-F5344CB8AC3E}">
        <p14:creationId xmlns:p14="http://schemas.microsoft.com/office/powerpoint/2010/main" val="1761478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lvl1pPr>
              <a:defRPr b="1"/>
            </a:lvl1p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50D3DD-1A08-41E3-BE78-F610B60E630E}" type="slidenum">
              <a:rPr lang="en-US" smtClean="0">
                <a:solidFill>
                  <a:prstClr val="white"/>
                </a:solidFill>
              </a:rPr>
              <a:pPr/>
              <a:t>‹#›</a:t>
            </a:fld>
            <a:endParaRPr lang="en-US" dirty="0">
              <a:solidFill>
                <a:prstClr val="white"/>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110" y="6474495"/>
            <a:ext cx="978824" cy="344978"/>
          </a:xfrm>
          <a:prstGeom prst="rect">
            <a:avLst/>
          </a:prstGeom>
        </p:spPr>
      </p:pic>
    </p:spTree>
    <p:extLst>
      <p:ext uri="{BB962C8B-B14F-4D97-AF65-F5344CB8AC3E}">
        <p14:creationId xmlns:p14="http://schemas.microsoft.com/office/powerpoint/2010/main" val="4620865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6424246"/>
            <a:ext cx="9144000" cy="4454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Placeholder 1"/>
          <p:cNvSpPr>
            <a:spLocks noGrp="1"/>
          </p:cNvSpPr>
          <p:nvPr>
            <p:ph type="title"/>
          </p:nvPr>
        </p:nvSpPr>
        <p:spPr>
          <a:xfrm>
            <a:off x="457200" y="1219200"/>
            <a:ext cx="8229600" cy="10668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362200"/>
            <a:ext cx="8229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477000"/>
            <a:ext cx="2133600" cy="365125"/>
          </a:xfrm>
          <a:prstGeom prst="rect">
            <a:avLst/>
          </a:prstGeom>
        </p:spPr>
        <p:txBody>
          <a:bodyPr vert="horz" lIns="91440" tIns="45720" rIns="91440" bIns="45720" rtlCol="0" anchor="ctr"/>
          <a:lstStyle>
            <a:lvl1pPr algn="r">
              <a:defRPr sz="1200">
                <a:solidFill>
                  <a:schemeClr val="bg1"/>
                </a:solidFill>
              </a:defRPr>
            </a:lvl1pPr>
          </a:lstStyle>
          <a:p>
            <a:fld id="{3750D3DD-1A08-41E3-BE78-F610B60E630E}" type="slidenum">
              <a:rPr lang="en-US" smtClean="0">
                <a:solidFill>
                  <a:prstClr val="white"/>
                </a:solidFill>
              </a:rPr>
              <a:pPr/>
              <a:t>‹#›</a:t>
            </a:fld>
            <a:endParaRPr lang="en-US" dirty="0">
              <a:solidFill>
                <a:prstClr val="white"/>
              </a:solidFill>
            </a:endParaRPr>
          </a:p>
        </p:txBody>
      </p:sp>
      <p:sp>
        <p:nvSpPr>
          <p:cNvPr id="8" name="TextBox 7"/>
          <p:cNvSpPr txBox="1"/>
          <p:nvPr/>
        </p:nvSpPr>
        <p:spPr>
          <a:xfrm>
            <a:off x="1320662" y="6501384"/>
            <a:ext cx="5957849" cy="276999"/>
          </a:xfrm>
          <a:prstGeom prst="rect">
            <a:avLst/>
          </a:prstGeom>
          <a:noFill/>
        </p:spPr>
        <p:txBody>
          <a:bodyPr wrap="none" rtlCol="0" anchor="b">
            <a:spAutoFit/>
          </a:bodyPr>
          <a:lstStyle/>
          <a:p>
            <a:pPr algn="ctr"/>
            <a:r>
              <a:rPr lang="en-US" sz="1200" b="1" spc="40" dirty="0">
                <a:solidFill>
                  <a:prstClr val="white"/>
                </a:solidFill>
              </a:rPr>
              <a:t>WSSA Herbicide Resistance Management Lesson 3 © 2011 WSSA All Rights Reserved</a:t>
            </a:r>
            <a:endParaRPr lang="en-US" sz="1200" b="1" i="1" spc="40" dirty="0">
              <a:solidFill>
                <a:prstClr val="white"/>
              </a:solidFill>
            </a:endParaRPr>
          </a:p>
        </p:txBody>
      </p:sp>
      <p:pic>
        <p:nvPicPr>
          <p:cNvPr id="11" name="Picture 7" descr="wssa swoosh header"/>
          <p:cNvPicPr>
            <a:picLocks noChangeAspect="1" noChangeArrowheads="1"/>
          </p:cNvPicPr>
          <p:nvPr/>
        </p:nvPicPr>
        <p:blipFill>
          <a:blip r:embed="rId5" cstate="print"/>
          <a:srcRect/>
          <a:stretch>
            <a:fillRect/>
          </a:stretch>
        </p:blipFill>
        <p:spPr bwMode="auto">
          <a:xfrm>
            <a:off x="0" y="0"/>
            <a:ext cx="9140825" cy="1023938"/>
          </a:xfrm>
          <a:prstGeom prst="rect">
            <a:avLst/>
          </a:prstGeom>
          <a:noFill/>
          <a:ln w="9525">
            <a:noFill/>
            <a:miter lim="800000"/>
            <a:headEnd/>
            <a:tailEnd/>
          </a:ln>
        </p:spPr>
      </p:pic>
    </p:spTree>
    <p:extLst>
      <p:ext uri="{BB962C8B-B14F-4D97-AF65-F5344CB8AC3E}">
        <p14:creationId xmlns:p14="http://schemas.microsoft.com/office/powerpoint/2010/main" val="14540971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dt="0"/>
  <p:txStyles>
    <p:titleStyle>
      <a:lvl1pPr algn="l" defTabSz="914400" rtl="0" eaLnBrk="1" latinLnBrk="0" hangingPunct="1">
        <a:spcBef>
          <a:spcPct val="0"/>
        </a:spcBef>
        <a:buNone/>
        <a:defRPr sz="3800" b="0" kern="1200">
          <a:solidFill>
            <a:srgbClr val="387C2C"/>
          </a:solidFill>
          <a:latin typeface="Adobe Garamond Pro" pitchFamily="18" charset="0"/>
          <a:ea typeface="+mj-ea"/>
          <a:cs typeface="+mj-cs"/>
        </a:defRPr>
      </a:lvl1pPr>
    </p:titleStyle>
    <p:bodyStyle>
      <a:lvl1pPr marL="342900" indent="-342900" algn="l" defTabSz="914400" rtl="0" eaLnBrk="1" latinLnBrk="0" hangingPunct="1">
        <a:spcBef>
          <a:spcPct val="20000"/>
        </a:spcBef>
        <a:buClr>
          <a:srgbClr val="387C2C"/>
        </a:buClr>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Clr>
          <a:srgbClr val="C47829"/>
        </a:buClr>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spc="-70" dirty="0" smtClean="0"/>
              <a:t>Herbicide Resistance WSSA Definitions</a:t>
            </a:r>
            <a:endParaRPr lang="en-US" sz="3600" spc="-70" dirty="0"/>
          </a:p>
        </p:txBody>
      </p:sp>
      <p:sp>
        <p:nvSpPr>
          <p:cNvPr id="5" name="Slide Number Placeholder 4"/>
          <p:cNvSpPr>
            <a:spLocks noGrp="1"/>
          </p:cNvSpPr>
          <p:nvPr>
            <p:ph type="sldNum" sz="quarter" idx="12"/>
          </p:nvPr>
        </p:nvSpPr>
        <p:spPr/>
        <p:txBody>
          <a:bodyPr/>
          <a:lstStyle/>
          <a:p>
            <a:fld id="{3750D3DD-1A08-41E3-BE78-F610B60E630E}" type="slidenum">
              <a:rPr lang="en-US" smtClean="0">
                <a:solidFill>
                  <a:prstClr val="white"/>
                </a:solidFill>
              </a:rPr>
              <a:pPr/>
              <a:t>1</a:t>
            </a:fld>
            <a:endParaRPr lang="en-US" dirty="0">
              <a:solidFill>
                <a:prstClr val="white"/>
              </a:solidFill>
            </a:endParaRPr>
          </a:p>
        </p:txBody>
      </p:sp>
      <p:grpSp>
        <p:nvGrpSpPr>
          <p:cNvPr id="8" name="Group 7"/>
          <p:cNvGrpSpPr/>
          <p:nvPr>
            <p:custDataLst>
              <p:tags r:id="rId2"/>
            </p:custDataLst>
          </p:nvPr>
        </p:nvGrpSpPr>
        <p:grpSpPr>
          <a:xfrm>
            <a:off x="1252152" y="2828925"/>
            <a:ext cx="6746789" cy="1241635"/>
            <a:chOff x="1252152" y="2828925"/>
            <a:chExt cx="6746789" cy="1241635"/>
          </a:xfrm>
        </p:grpSpPr>
        <p:sp>
          <p:nvSpPr>
            <p:cNvPr id="21" name="Text Box 54"/>
            <p:cNvSpPr txBox="1">
              <a:spLocks noChangeArrowheads="1"/>
            </p:cNvSpPr>
            <p:nvPr/>
          </p:nvSpPr>
          <p:spPr bwMode="auto">
            <a:xfrm>
              <a:off x="1751914" y="3732006"/>
              <a:ext cx="703654" cy="338554"/>
            </a:xfrm>
            <a:prstGeom prst="rect">
              <a:avLst/>
            </a:prstGeom>
            <a:noFill/>
            <a:ln w="9525">
              <a:noFill/>
              <a:miter lim="800000"/>
              <a:headEnd/>
              <a:tailEnd/>
            </a:ln>
          </p:spPr>
          <p:txBody>
            <a:bodyPr wrap="none">
              <a:spAutoFit/>
            </a:bodyPr>
            <a:lstStyle/>
            <a:p>
              <a:r>
                <a:rPr lang="en-US" sz="1600" b="1" dirty="0">
                  <a:solidFill>
                    <a:prstClr val="black"/>
                  </a:solidFill>
                </a:rPr>
                <a:t>Year 1</a:t>
              </a:r>
            </a:p>
          </p:txBody>
        </p:sp>
        <p:sp>
          <p:nvSpPr>
            <p:cNvPr id="22" name="Text Box 55"/>
            <p:cNvSpPr txBox="1">
              <a:spLocks noChangeArrowheads="1"/>
            </p:cNvSpPr>
            <p:nvPr/>
          </p:nvSpPr>
          <p:spPr bwMode="auto">
            <a:xfrm>
              <a:off x="4115373" y="3732006"/>
              <a:ext cx="703654" cy="338554"/>
            </a:xfrm>
            <a:prstGeom prst="rect">
              <a:avLst/>
            </a:prstGeom>
            <a:noFill/>
            <a:ln w="9525">
              <a:noFill/>
              <a:miter lim="800000"/>
              <a:headEnd/>
              <a:tailEnd/>
            </a:ln>
          </p:spPr>
          <p:txBody>
            <a:bodyPr wrap="none">
              <a:spAutoFit/>
            </a:bodyPr>
            <a:lstStyle/>
            <a:p>
              <a:r>
                <a:rPr lang="en-US" sz="1600" b="1" dirty="0">
                  <a:solidFill>
                    <a:prstClr val="black"/>
                  </a:solidFill>
                </a:rPr>
                <a:t>Year 2</a:t>
              </a:r>
            </a:p>
          </p:txBody>
        </p:sp>
        <p:sp>
          <p:nvSpPr>
            <p:cNvPr id="23" name="Text Box 56"/>
            <p:cNvSpPr txBox="1">
              <a:spLocks noChangeArrowheads="1"/>
            </p:cNvSpPr>
            <p:nvPr/>
          </p:nvSpPr>
          <p:spPr bwMode="auto">
            <a:xfrm>
              <a:off x="6614183" y="3732006"/>
              <a:ext cx="1113190" cy="338554"/>
            </a:xfrm>
            <a:prstGeom prst="rect">
              <a:avLst/>
            </a:prstGeom>
            <a:noFill/>
            <a:ln w="9525">
              <a:noFill/>
              <a:miter lim="800000"/>
              <a:headEnd/>
              <a:tailEnd/>
            </a:ln>
          </p:spPr>
          <p:txBody>
            <a:bodyPr wrap="none">
              <a:spAutoFit/>
            </a:bodyPr>
            <a:lstStyle/>
            <a:p>
              <a:r>
                <a:rPr lang="en-US" sz="1600" b="1" dirty="0">
                  <a:solidFill>
                    <a:prstClr val="black"/>
                  </a:solidFill>
                </a:rPr>
                <a:t>Later years</a:t>
              </a:r>
              <a:endParaRPr lang="en-US" sz="1600" b="1" dirty="0">
                <a:solidFill>
                  <a:prstClr val="black"/>
                </a:solidFill>
              </a:endParaRPr>
            </a:p>
          </p:txBody>
        </p:sp>
        <p:grpSp>
          <p:nvGrpSpPr>
            <p:cNvPr id="4" name="Group 3"/>
            <p:cNvGrpSpPr/>
            <p:nvPr/>
          </p:nvGrpSpPr>
          <p:grpSpPr>
            <a:xfrm>
              <a:off x="1252152" y="2828925"/>
              <a:ext cx="6746789" cy="846711"/>
              <a:chOff x="1252152" y="2828925"/>
              <a:chExt cx="6746789" cy="846711"/>
            </a:xfrm>
          </p:grpSpPr>
          <p:grpSp>
            <p:nvGrpSpPr>
              <p:cNvPr id="17" name="Group 7"/>
              <p:cNvGrpSpPr/>
              <p:nvPr/>
            </p:nvGrpSpPr>
            <p:grpSpPr>
              <a:xfrm>
                <a:off x="6124833" y="3130544"/>
                <a:ext cx="1874108" cy="504484"/>
                <a:chOff x="6324600" y="4892675"/>
                <a:chExt cx="2286000" cy="838200"/>
              </a:xfrm>
            </p:grpSpPr>
            <p:sp>
              <p:nvSpPr>
                <p:cNvPr id="65" name="Freeform 6"/>
                <p:cNvSpPr>
                  <a:spLocks/>
                </p:cNvSpPr>
                <p:nvPr/>
              </p:nvSpPr>
              <p:spPr bwMode="auto">
                <a:xfrm>
                  <a:off x="6647510" y="541390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66" name="Freeform 7"/>
                <p:cNvSpPr>
                  <a:spLocks/>
                </p:cNvSpPr>
                <p:nvPr/>
              </p:nvSpPr>
              <p:spPr bwMode="auto">
                <a:xfrm>
                  <a:off x="6625300" y="4991956"/>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67" name="Freeform 8"/>
                <p:cNvSpPr>
                  <a:spLocks/>
                </p:cNvSpPr>
                <p:nvPr/>
              </p:nvSpPr>
              <p:spPr bwMode="auto">
                <a:xfrm>
                  <a:off x="6324600" y="514656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68" name="Freeform 9"/>
                <p:cNvSpPr>
                  <a:spLocks/>
                </p:cNvSpPr>
                <p:nvPr/>
              </p:nvSpPr>
              <p:spPr bwMode="auto">
                <a:xfrm>
                  <a:off x="6866201" y="5314619"/>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69" name="Freeform 10"/>
                <p:cNvSpPr>
                  <a:spLocks/>
                </p:cNvSpPr>
                <p:nvPr/>
              </p:nvSpPr>
              <p:spPr bwMode="auto">
                <a:xfrm>
                  <a:off x="7030219" y="489267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0" name="Freeform 11"/>
                <p:cNvSpPr>
                  <a:spLocks/>
                </p:cNvSpPr>
                <p:nvPr/>
              </p:nvSpPr>
              <p:spPr bwMode="auto">
                <a:xfrm>
                  <a:off x="7221573" y="543872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71" name="Freeform 12"/>
                <p:cNvSpPr>
                  <a:spLocks/>
                </p:cNvSpPr>
                <p:nvPr/>
              </p:nvSpPr>
              <p:spPr bwMode="auto">
                <a:xfrm>
                  <a:off x="7440264" y="5289799"/>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2" name="Freeform 13"/>
                <p:cNvSpPr>
                  <a:spLocks/>
                </p:cNvSpPr>
                <p:nvPr/>
              </p:nvSpPr>
              <p:spPr bwMode="auto">
                <a:xfrm>
                  <a:off x="7768300" y="541390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3" name="Freeform 14"/>
                <p:cNvSpPr>
                  <a:spLocks/>
                </p:cNvSpPr>
                <p:nvPr/>
              </p:nvSpPr>
              <p:spPr bwMode="auto">
                <a:xfrm>
                  <a:off x="7440264" y="5041596"/>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4" name="Freeform 15"/>
                <p:cNvSpPr>
                  <a:spLocks/>
                </p:cNvSpPr>
                <p:nvPr/>
              </p:nvSpPr>
              <p:spPr bwMode="auto">
                <a:xfrm>
                  <a:off x="7686291" y="491749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5" name="Freeform 16"/>
                <p:cNvSpPr>
                  <a:spLocks/>
                </p:cNvSpPr>
                <p:nvPr/>
              </p:nvSpPr>
              <p:spPr bwMode="auto">
                <a:xfrm>
                  <a:off x="7139564" y="509123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6" name="Freeform 17"/>
                <p:cNvSpPr>
                  <a:spLocks/>
                </p:cNvSpPr>
                <p:nvPr/>
              </p:nvSpPr>
              <p:spPr bwMode="auto">
                <a:xfrm>
                  <a:off x="7768300" y="511605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7" name="Freeform 18"/>
                <p:cNvSpPr>
                  <a:spLocks/>
                </p:cNvSpPr>
                <p:nvPr/>
              </p:nvSpPr>
              <p:spPr bwMode="auto">
                <a:xfrm>
                  <a:off x="8068999" y="5240158"/>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8" name="Freeform 19"/>
                <p:cNvSpPr>
                  <a:spLocks/>
                </p:cNvSpPr>
                <p:nvPr/>
              </p:nvSpPr>
              <p:spPr bwMode="auto">
                <a:xfrm>
                  <a:off x="8342362" y="509123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79" name="Freeform 20"/>
                <p:cNvSpPr>
                  <a:spLocks/>
                </p:cNvSpPr>
                <p:nvPr/>
              </p:nvSpPr>
              <p:spPr bwMode="auto">
                <a:xfrm>
                  <a:off x="8096335" y="494231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grpSp>
          <p:grpSp>
            <p:nvGrpSpPr>
              <p:cNvPr id="18" name="Group 5"/>
              <p:cNvGrpSpPr/>
              <p:nvPr/>
            </p:nvGrpSpPr>
            <p:grpSpPr>
              <a:xfrm>
                <a:off x="1252152" y="3089937"/>
                <a:ext cx="1862395" cy="585699"/>
                <a:chOff x="381000" y="4800600"/>
                <a:chExt cx="2271713" cy="973138"/>
              </a:xfrm>
            </p:grpSpPr>
            <p:sp>
              <p:nvSpPr>
                <p:cNvPr id="50" name="Freeform 22"/>
                <p:cNvSpPr>
                  <a:spLocks/>
                </p:cNvSpPr>
                <p:nvPr/>
              </p:nvSpPr>
              <p:spPr bwMode="auto">
                <a:xfrm>
                  <a:off x="701892" y="540573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1" name="Freeform 23"/>
                <p:cNvSpPr>
                  <a:spLocks/>
                </p:cNvSpPr>
                <p:nvPr/>
              </p:nvSpPr>
              <p:spPr bwMode="auto">
                <a:xfrm>
                  <a:off x="679820" y="4915864"/>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2" name="Freeform 24"/>
                <p:cNvSpPr>
                  <a:spLocks/>
                </p:cNvSpPr>
                <p:nvPr/>
              </p:nvSpPr>
              <p:spPr bwMode="auto">
                <a:xfrm>
                  <a:off x="381000" y="509536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3" name="Freeform 25"/>
                <p:cNvSpPr>
                  <a:spLocks/>
                </p:cNvSpPr>
                <p:nvPr/>
              </p:nvSpPr>
              <p:spPr bwMode="auto">
                <a:xfrm>
                  <a:off x="919216" y="5290471"/>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4" name="Freeform 26"/>
                <p:cNvSpPr>
                  <a:spLocks/>
                </p:cNvSpPr>
                <p:nvPr/>
              </p:nvSpPr>
              <p:spPr bwMode="auto">
                <a:xfrm>
                  <a:off x="1082209" y="4800600"/>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55" name="Freeform 27"/>
                <p:cNvSpPr>
                  <a:spLocks/>
                </p:cNvSpPr>
                <p:nvPr/>
              </p:nvSpPr>
              <p:spPr bwMode="auto">
                <a:xfrm>
                  <a:off x="1272367" y="5434550"/>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6" name="Freeform 28"/>
                <p:cNvSpPr>
                  <a:spLocks/>
                </p:cNvSpPr>
                <p:nvPr/>
              </p:nvSpPr>
              <p:spPr bwMode="auto">
                <a:xfrm>
                  <a:off x="1489691" y="526165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7" name="Freeform 29"/>
                <p:cNvSpPr>
                  <a:spLocks/>
                </p:cNvSpPr>
                <p:nvPr/>
              </p:nvSpPr>
              <p:spPr bwMode="auto">
                <a:xfrm>
                  <a:off x="1815677" y="540573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8" name="Freeform 30"/>
                <p:cNvSpPr>
                  <a:spLocks/>
                </p:cNvSpPr>
                <p:nvPr/>
              </p:nvSpPr>
              <p:spPr bwMode="auto">
                <a:xfrm>
                  <a:off x="1489691" y="4973496"/>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59" name="Freeform 31"/>
                <p:cNvSpPr>
                  <a:spLocks/>
                </p:cNvSpPr>
                <p:nvPr/>
              </p:nvSpPr>
              <p:spPr bwMode="auto">
                <a:xfrm>
                  <a:off x="1734180" y="4829416"/>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60" name="Freeform 32"/>
                <p:cNvSpPr>
                  <a:spLocks/>
                </p:cNvSpPr>
                <p:nvPr/>
              </p:nvSpPr>
              <p:spPr bwMode="auto">
                <a:xfrm>
                  <a:off x="1190871" y="5031127"/>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61" name="Freeform 33"/>
                <p:cNvSpPr>
                  <a:spLocks/>
                </p:cNvSpPr>
                <p:nvPr/>
              </p:nvSpPr>
              <p:spPr bwMode="auto">
                <a:xfrm>
                  <a:off x="1815677" y="505994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62" name="Freeform 34"/>
                <p:cNvSpPr>
                  <a:spLocks/>
                </p:cNvSpPr>
                <p:nvPr/>
              </p:nvSpPr>
              <p:spPr bwMode="auto">
                <a:xfrm>
                  <a:off x="2114497" y="520402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63" name="Freeform 35"/>
                <p:cNvSpPr>
                  <a:spLocks/>
                </p:cNvSpPr>
                <p:nvPr/>
              </p:nvSpPr>
              <p:spPr bwMode="auto">
                <a:xfrm>
                  <a:off x="2386152" y="5031127"/>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64" name="Freeform 36"/>
                <p:cNvSpPr>
                  <a:spLocks/>
                </p:cNvSpPr>
                <p:nvPr/>
              </p:nvSpPr>
              <p:spPr bwMode="auto">
                <a:xfrm>
                  <a:off x="2141662" y="4858232"/>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grpSp>
          <p:grpSp>
            <p:nvGrpSpPr>
              <p:cNvPr id="19" name="Group 6"/>
              <p:cNvGrpSpPr/>
              <p:nvPr/>
            </p:nvGrpSpPr>
            <p:grpSpPr>
              <a:xfrm>
                <a:off x="3688492" y="3135799"/>
                <a:ext cx="1874108" cy="493975"/>
                <a:chOff x="3352800" y="4910138"/>
                <a:chExt cx="2286000" cy="820738"/>
              </a:xfrm>
            </p:grpSpPr>
            <p:sp>
              <p:nvSpPr>
                <p:cNvPr id="28" name="Freeform 38"/>
                <p:cNvSpPr>
                  <a:spLocks/>
                </p:cNvSpPr>
                <p:nvPr/>
              </p:nvSpPr>
              <p:spPr bwMode="auto">
                <a:xfrm>
                  <a:off x="3675710" y="542050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29" name="Freeform 39"/>
                <p:cNvSpPr>
                  <a:spLocks/>
                </p:cNvSpPr>
                <p:nvPr/>
              </p:nvSpPr>
              <p:spPr bwMode="auto">
                <a:xfrm>
                  <a:off x="3653500" y="5007351"/>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30" name="Freeform 40"/>
                <p:cNvSpPr>
                  <a:spLocks/>
                </p:cNvSpPr>
                <p:nvPr/>
              </p:nvSpPr>
              <p:spPr bwMode="auto">
                <a:xfrm>
                  <a:off x="3352800" y="5158739"/>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31" name="Freeform 41"/>
                <p:cNvSpPr>
                  <a:spLocks/>
                </p:cNvSpPr>
                <p:nvPr/>
              </p:nvSpPr>
              <p:spPr bwMode="auto">
                <a:xfrm>
                  <a:off x="3894401" y="5323292"/>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32" name="Freeform 42"/>
                <p:cNvSpPr>
                  <a:spLocks/>
                </p:cNvSpPr>
                <p:nvPr/>
              </p:nvSpPr>
              <p:spPr bwMode="auto">
                <a:xfrm>
                  <a:off x="4058419" y="4910138"/>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33" name="Freeform 43"/>
                <p:cNvSpPr>
                  <a:spLocks/>
                </p:cNvSpPr>
                <p:nvPr/>
              </p:nvSpPr>
              <p:spPr bwMode="auto">
                <a:xfrm>
                  <a:off x="4249773" y="5444808"/>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34" name="Freeform 44"/>
                <p:cNvSpPr>
                  <a:spLocks/>
                </p:cNvSpPr>
                <p:nvPr/>
              </p:nvSpPr>
              <p:spPr bwMode="auto">
                <a:xfrm>
                  <a:off x="4468464" y="5298989"/>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tx1"/>
                </a:solidFill>
                <a:ln w="9525">
                  <a:noFill/>
                  <a:round/>
                  <a:headEnd/>
                  <a:tailEnd/>
                </a:ln>
              </p:spPr>
              <p:txBody>
                <a:bodyPr/>
                <a:lstStyle/>
                <a:p>
                  <a:endParaRPr lang="en-US" dirty="0">
                    <a:solidFill>
                      <a:prstClr val="black"/>
                    </a:solidFill>
                  </a:endParaRPr>
                </a:p>
              </p:txBody>
            </p:sp>
            <p:sp>
              <p:nvSpPr>
                <p:cNvPr id="42" name="Freeform 45"/>
                <p:cNvSpPr>
                  <a:spLocks/>
                </p:cNvSpPr>
                <p:nvPr/>
              </p:nvSpPr>
              <p:spPr bwMode="auto">
                <a:xfrm>
                  <a:off x="4796500" y="542050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3" name="Freeform 46"/>
                <p:cNvSpPr>
                  <a:spLocks/>
                </p:cNvSpPr>
                <p:nvPr/>
              </p:nvSpPr>
              <p:spPr bwMode="auto">
                <a:xfrm>
                  <a:off x="4468464" y="5055957"/>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4" name="Freeform 47"/>
                <p:cNvSpPr>
                  <a:spLocks/>
                </p:cNvSpPr>
                <p:nvPr/>
              </p:nvSpPr>
              <p:spPr bwMode="auto">
                <a:xfrm>
                  <a:off x="4714491" y="4934441"/>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5" name="Freeform 48"/>
                <p:cNvSpPr>
                  <a:spLocks/>
                </p:cNvSpPr>
                <p:nvPr/>
              </p:nvSpPr>
              <p:spPr bwMode="auto">
                <a:xfrm>
                  <a:off x="4167764" y="5104563"/>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6" name="Freeform 49"/>
                <p:cNvSpPr>
                  <a:spLocks/>
                </p:cNvSpPr>
                <p:nvPr/>
              </p:nvSpPr>
              <p:spPr bwMode="auto">
                <a:xfrm>
                  <a:off x="4796500" y="5128866"/>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7" name="Freeform 50"/>
                <p:cNvSpPr>
                  <a:spLocks/>
                </p:cNvSpPr>
                <p:nvPr/>
              </p:nvSpPr>
              <p:spPr bwMode="auto">
                <a:xfrm>
                  <a:off x="5097199" y="5250382"/>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8" name="Freeform 51"/>
                <p:cNvSpPr>
                  <a:spLocks/>
                </p:cNvSpPr>
                <p:nvPr/>
              </p:nvSpPr>
              <p:spPr bwMode="auto">
                <a:xfrm>
                  <a:off x="5370562" y="5104563"/>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sp>
              <p:nvSpPr>
                <p:cNvPr id="49" name="Freeform 52"/>
                <p:cNvSpPr>
                  <a:spLocks/>
                </p:cNvSpPr>
                <p:nvPr/>
              </p:nvSpPr>
              <p:spPr bwMode="auto">
                <a:xfrm>
                  <a:off x="5124535" y="495874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solidFill>
                  <a:schemeClr val="accent1"/>
                </a:solidFill>
                <a:ln w="9525">
                  <a:noFill/>
                  <a:round/>
                  <a:headEnd/>
                  <a:tailEnd/>
                </a:ln>
              </p:spPr>
              <p:txBody>
                <a:bodyPr/>
                <a:lstStyle/>
                <a:p>
                  <a:endParaRPr lang="en-US" dirty="0">
                    <a:solidFill>
                      <a:prstClr val="black"/>
                    </a:solidFill>
                  </a:endParaRPr>
                </a:p>
              </p:txBody>
            </p:sp>
          </p:grpSp>
          <p:sp>
            <p:nvSpPr>
              <p:cNvPr id="20" name="AutoShape 53"/>
              <p:cNvSpPr>
                <a:spLocks noChangeArrowheads="1"/>
              </p:cNvSpPr>
              <p:nvPr/>
            </p:nvSpPr>
            <p:spPr bwMode="auto">
              <a:xfrm rot="37300">
                <a:off x="3190751" y="3245200"/>
                <a:ext cx="437292" cy="275173"/>
              </a:xfrm>
              <a:prstGeom prst="rightArrow">
                <a:avLst>
                  <a:gd name="adj1" fmla="val 50000"/>
                  <a:gd name="adj2" fmla="val 291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dirty="0">
                  <a:solidFill>
                    <a:prstClr val="white"/>
                  </a:solidFill>
                </a:endParaRPr>
              </a:p>
            </p:txBody>
          </p:sp>
          <p:sp>
            <p:nvSpPr>
              <p:cNvPr id="24" name="AutoShape 57"/>
              <p:cNvSpPr>
                <a:spLocks noChangeArrowheads="1"/>
              </p:cNvSpPr>
              <p:nvPr/>
            </p:nvSpPr>
            <p:spPr bwMode="auto">
              <a:xfrm rot="37300">
                <a:off x="5625071" y="3245200"/>
                <a:ext cx="437292" cy="275173"/>
              </a:xfrm>
              <a:prstGeom prst="rightArrow">
                <a:avLst>
                  <a:gd name="adj1" fmla="val 50000"/>
                  <a:gd name="adj2" fmla="val 291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dirty="0">
                  <a:solidFill>
                    <a:prstClr val="white"/>
                  </a:solidFill>
                </a:endParaRPr>
              </a:p>
            </p:txBody>
          </p:sp>
          <p:sp>
            <p:nvSpPr>
              <p:cNvPr id="25" name="Oval 24"/>
              <p:cNvSpPr/>
              <p:nvPr/>
            </p:nvSpPr>
            <p:spPr>
              <a:xfrm>
                <a:off x="1747856" y="3051222"/>
                <a:ext cx="374822" cy="2751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TextBox 25"/>
              <p:cNvSpPr txBox="1"/>
              <p:nvPr/>
            </p:nvSpPr>
            <p:spPr>
              <a:xfrm>
                <a:off x="2423640" y="2832100"/>
                <a:ext cx="1705419" cy="307777"/>
              </a:xfrm>
              <a:prstGeom prst="rect">
                <a:avLst/>
              </a:prstGeom>
              <a:noFill/>
            </p:spPr>
            <p:txBody>
              <a:bodyPr wrap="square" rtlCol="0">
                <a:spAutoFit/>
              </a:bodyPr>
              <a:lstStyle/>
              <a:p>
                <a:r>
                  <a:rPr lang="en-US" sz="1400" b="1" dirty="0">
                    <a:solidFill>
                      <a:prstClr val="black"/>
                    </a:solidFill>
                  </a:rPr>
                  <a:t>Resistant biotype</a:t>
                </a:r>
                <a:endParaRPr lang="en-US" sz="1400" b="1" dirty="0">
                  <a:solidFill>
                    <a:prstClr val="black"/>
                  </a:solidFill>
                </a:endParaRPr>
              </a:p>
            </p:txBody>
          </p:sp>
          <p:cxnSp>
            <p:nvCxnSpPr>
              <p:cNvPr id="27" name="Straight Arrow Connector 26"/>
              <p:cNvCxnSpPr/>
              <p:nvPr/>
            </p:nvCxnSpPr>
            <p:spPr>
              <a:xfrm flipH="1">
                <a:off x="2122019" y="2828925"/>
                <a:ext cx="406050" cy="23008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grpSp>
        <p:nvGrpSpPr>
          <p:cNvPr id="7" name="Group 6"/>
          <p:cNvGrpSpPr/>
          <p:nvPr>
            <p:custDataLst>
              <p:tags r:id="rId3"/>
            </p:custDataLst>
          </p:nvPr>
        </p:nvGrpSpPr>
        <p:grpSpPr>
          <a:xfrm>
            <a:off x="762000" y="4983034"/>
            <a:ext cx="7422292" cy="1417766"/>
            <a:chOff x="762000" y="4983034"/>
            <a:chExt cx="7422292" cy="1417766"/>
          </a:xfrm>
        </p:grpSpPr>
        <p:sp>
          <p:nvSpPr>
            <p:cNvPr id="89" name="Oval 88"/>
            <p:cNvSpPr/>
            <p:nvPr/>
          </p:nvSpPr>
          <p:spPr>
            <a:xfrm>
              <a:off x="762000" y="4983034"/>
              <a:ext cx="2352547" cy="110356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81" name="Group 7"/>
            <p:cNvGrpSpPr/>
            <p:nvPr/>
          </p:nvGrpSpPr>
          <p:grpSpPr>
            <a:xfrm>
              <a:off x="6207211" y="5280738"/>
              <a:ext cx="1977081" cy="533945"/>
              <a:chOff x="6324600" y="4892675"/>
              <a:chExt cx="2286000" cy="838200"/>
            </a:xfrm>
            <a:solidFill>
              <a:schemeClr val="accent2">
                <a:lumMod val="50000"/>
                <a:lumOff val="50000"/>
              </a:schemeClr>
            </a:solidFill>
          </p:grpSpPr>
          <p:sp>
            <p:nvSpPr>
              <p:cNvPr id="122" name="Freeform 6"/>
              <p:cNvSpPr>
                <a:spLocks/>
              </p:cNvSpPr>
              <p:nvPr/>
            </p:nvSpPr>
            <p:spPr bwMode="auto">
              <a:xfrm>
                <a:off x="6647510" y="541390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3" name="Freeform 7"/>
              <p:cNvSpPr>
                <a:spLocks/>
              </p:cNvSpPr>
              <p:nvPr/>
            </p:nvSpPr>
            <p:spPr bwMode="auto">
              <a:xfrm>
                <a:off x="6625300" y="4991956"/>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4" name="Freeform 8"/>
              <p:cNvSpPr>
                <a:spLocks/>
              </p:cNvSpPr>
              <p:nvPr/>
            </p:nvSpPr>
            <p:spPr bwMode="auto">
              <a:xfrm>
                <a:off x="6324600" y="514656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5" name="Freeform 9"/>
              <p:cNvSpPr>
                <a:spLocks/>
              </p:cNvSpPr>
              <p:nvPr/>
            </p:nvSpPr>
            <p:spPr bwMode="auto">
              <a:xfrm>
                <a:off x="6866201" y="5314619"/>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6" name="Freeform 10"/>
              <p:cNvSpPr>
                <a:spLocks/>
              </p:cNvSpPr>
              <p:nvPr/>
            </p:nvSpPr>
            <p:spPr bwMode="auto">
              <a:xfrm>
                <a:off x="7030219" y="489267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7" name="Freeform 11"/>
              <p:cNvSpPr>
                <a:spLocks/>
              </p:cNvSpPr>
              <p:nvPr/>
            </p:nvSpPr>
            <p:spPr bwMode="auto">
              <a:xfrm>
                <a:off x="7221573" y="543872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8" name="Freeform 12"/>
              <p:cNvSpPr>
                <a:spLocks/>
              </p:cNvSpPr>
              <p:nvPr/>
            </p:nvSpPr>
            <p:spPr bwMode="auto">
              <a:xfrm>
                <a:off x="7440264" y="5289799"/>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9" name="Freeform 13"/>
              <p:cNvSpPr>
                <a:spLocks/>
              </p:cNvSpPr>
              <p:nvPr/>
            </p:nvSpPr>
            <p:spPr bwMode="auto">
              <a:xfrm>
                <a:off x="7768300" y="5413900"/>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0" name="Freeform 14"/>
              <p:cNvSpPr>
                <a:spLocks/>
              </p:cNvSpPr>
              <p:nvPr/>
            </p:nvSpPr>
            <p:spPr bwMode="auto">
              <a:xfrm>
                <a:off x="7440264" y="5041596"/>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1" name="Freeform 15"/>
              <p:cNvSpPr>
                <a:spLocks/>
              </p:cNvSpPr>
              <p:nvPr/>
            </p:nvSpPr>
            <p:spPr bwMode="auto">
              <a:xfrm>
                <a:off x="7686291" y="491749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2" name="Freeform 16"/>
              <p:cNvSpPr>
                <a:spLocks/>
              </p:cNvSpPr>
              <p:nvPr/>
            </p:nvSpPr>
            <p:spPr bwMode="auto">
              <a:xfrm>
                <a:off x="7139564" y="509123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3" name="Freeform 17"/>
              <p:cNvSpPr>
                <a:spLocks/>
              </p:cNvSpPr>
              <p:nvPr/>
            </p:nvSpPr>
            <p:spPr bwMode="auto">
              <a:xfrm>
                <a:off x="7768300" y="511605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4" name="Freeform 18"/>
              <p:cNvSpPr>
                <a:spLocks/>
              </p:cNvSpPr>
              <p:nvPr/>
            </p:nvSpPr>
            <p:spPr bwMode="auto">
              <a:xfrm>
                <a:off x="8068999" y="5240158"/>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5" name="Freeform 19"/>
              <p:cNvSpPr>
                <a:spLocks/>
              </p:cNvSpPr>
              <p:nvPr/>
            </p:nvSpPr>
            <p:spPr bwMode="auto">
              <a:xfrm>
                <a:off x="8342362" y="5091237"/>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36" name="Freeform 20"/>
              <p:cNvSpPr>
                <a:spLocks/>
              </p:cNvSpPr>
              <p:nvPr/>
            </p:nvSpPr>
            <p:spPr bwMode="auto">
              <a:xfrm>
                <a:off x="8096335" y="4942315"/>
                <a:ext cx="268238" cy="292155"/>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grpSp>
        <p:grpSp>
          <p:nvGrpSpPr>
            <p:cNvPr id="82" name="Group 5"/>
            <p:cNvGrpSpPr/>
            <p:nvPr/>
          </p:nvGrpSpPr>
          <p:grpSpPr>
            <a:xfrm>
              <a:off x="1066800" y="5237759"/>
              <a:ext cx="1964725" cy="619903"/>
              <a:chOff x="381000" y="4800600"/>
              <a:chExt cx="2271713" cy="973138"/>
            </a:xfrm>
            <a:solidFill>
              <a:schemeClr val="accent2">
                <a:lumMod val="50000"/>
                <a:lumOff val="50000"/>
              </a:schemeClr>
            </a:solidFill>
          </p:grpSpPr>
          <p:sp>
            <p:nvSpPr>
              <p:cNvPr id="107" name="Freeform 22"/>
              <p:cNvSpPr>
                <a:spLocks/>
              </p:cNvSpPr>
              <p:nvPr/>
            </p:nvSpPr>
            <p:spPr bwMode="auto">
              <a:xfrm>
                <a:off x="701892" y="540573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8" name="Freeform 23"/>
              <p:cNvSpPr>
                <a:spLocks/>
              </p:cNvSpPr>
              <p:nvPr/>
            </p:nvSpPr>
            <p:spPr bwMode="auto">
              <a:xfrm>
                <a:off x="679820" y="4915864"/>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9" name="Freeform 24"/>
              <p:cNvSpPr>
                <a:spLocks/>
              </p:cNvSpPr>
              <p:nvPr/>
            </p:nvSpPr>
            <p:spPr bwMode="auto">
              <a:xfrm>
                <a:off x="381000" y="509536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0" name="Freeform 25"/>
              <p:cNvSpPr>
                <a:spLocks/>
              </p:cNvSpPr>
              <p:nvPr/>
            </p:nvSpPr>
            <p:spPr bwMode="auto">
              <a:xfrm>
                <a:off x="919216" y="5290471"/>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1" name="Freeform 26"/>
              <p:cNvSpPr>
                <a:spLocks/>
              </p:cNvSpPr>
              <p:nvPr/>
            </p:nvSpPr>
            <p:spPr bwMode="auto">
              <a:xfrm>
                <a:off x="1082209" y="4800600"/>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2" name="Freeform 27"/>
              <p:cNvSpPr>
                <a:spLocks/>
              </p:cNvSpPr>
              <p:nvPr/>
            </p:nvSpPr>
            <p:spPr bwMode="auto">
              <a:xfrm>
                <a:off x="1272367" y="5434550"/>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3" name="Freeform 28"/>
              <p:cNvSpPr>
                <a:spLocks/>
              </p:cNvSpPr>
              <p:nvPr/>
            </p:nvSpPr>
            <p:spPr bwMode="auto">
              <a:xfrm>
                <a:off x="1489691" y="526165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4" name="Freeform 29"/>
              <p:cNvSpPr>
                <a:spLocks/>
              </p:cNvSpPr>
              <p:nvPr/>
            </p:nvSpPr>
            <p:spPr bwMode="auto">
              <a:xfrm>
                <a:off x="1815677" y="5405735"/>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5" name="Freeform 30"/>
              <p:cNvSpPr>
                <a:spLocks/>
              </p:cNvSpPr>
              <p:nvPr/>
            </p:nvSpPr>
            <p:spPr bwMode="auto">
              <a:xfrm>
                <a:off x="1489691" y="4973496"/>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6" name="Freeform 31"/>
              <p:cNvSpPr>
                <a:spLocks/>
              </p:cNvSpPr>
              <p:nvPr/>
            </p:nvSpPr>
            <p:spPr bwMode="auto">
              <a:xfrm>
                <a:off x="1734180" y="4829416"/>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7" name="Freeform 32"/>
              <p:cNvSpPr>
                <a:spLocks/>
              </p:cNvSpPr>
              <p:nvPr/>
            </p:nvSpPr>
            <p:spPr bwMode="auto">
              <a:xfrm>
                <a:off x="1190871" y="5031127"/>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8" name="Freeform 33"/>
              <p:cNvSpPr>
                <a:spLocks/>
              </p:cNvSpPr>
              <p:nvPr/>
            </p:nvSpPr>
            <p:spPr bwMode="auto">
              <a:xfrm>
                <a:off x="1815677" y="505994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19" name="Freeform 34"/>
              <p:cNvSpPr>
                <a:spLocks/>
              </p:cNvSpPr>
              <p:nvPr/>
            </p:nvSpPr>
            <p:spPr bwMode="auto">
              <a:xfrm>
                <a:off x="2114497" y="5204023"/>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0" name="Freeform 35"/>
              <p:cNvSpPr>
                <a:spLocks/>
              </p:cNvSpPr>
              <p:nvPr/>
            </p:nvSpPr>
            <p:spPr bwMode="auto">
              <a:xfrm>
                <a:off x="2386152" y="5031127"/>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21" name="Freeform 36"/>
              <p:cNvSpPr>
                <a:spLocks/>
              </p:cNvSpPr>
              <p:nvPr/>
            </p:nvSpPr>
            <p:spPr bwMode="auto">
              <a:xfrm>
                <a:off x="2141662" y="4858232"/>
                <a:ext cx="266561" cy="33918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grpSp>
        <p:grpSp>
          <p:nvGrpSpPr>
            <p:cNvPr id="83" name="Group 6"/>
            <p:cNvGrpSpPr/>
            <p:nvPr/>
          </p:nvGrpSpPr>
          <p:grpSpPr>
            <a:xfrm>
              <a:off x="3637005" y="5286299"/>
              <a:ext cx="1977081" cy="522822"/>
              <a:chOff x="3352800" y="4910138"/>
              <a:chExt cx="2286000" cy="820738"/>
            </a:xfrm>
            <a:solidFill>
              <a:schemeClr val="accent2">
                <a:lumMod val="50000"/>
                <a:lumOff val="50000"/>
              </a:schemeClr>
            </a:solidFill>
          </p:grpSpPr>
          <p:sp>
            <p:nvSpPr>
              <p:cNvPr id="92" name="Freeform 38"/>
              <p:cNvSpPr>
                <a:spLocks/>
              </p:cNvSpPr>
              <p:nvPr/>
            </p:nvSpPr>
            <p:spPr bwMode="auto">
              <a:xfrm>
                <a:off x="3675710" y="542050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3" name="Freeform 39"/>
              <p:cNvSpPr>
                <a:spLocks/>
              </p:cNvSpPr>
              <p:nvPr/>
            </p:nvSpPr>
            <p:spPr bwMode="auto">
              <a:xfrm>
                <a:off x="3653500" y="5007351"/>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4" name="Freeform 40"/>
              <p:cNvSpPr>
                <a:spLocks/>
              </p:cNvSpPr>
              <p:nvPr/>
            </p:nvSpPr>
            <p:spPr bwMode="auto">
              <a:xfrm>
                <a:off x="3352800" y="5158739"/>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5" name="Freeform 41"/>
              <p:cNvSpPr>
                <a:spLocks/>
              </p:cNvSpPr>
              <p:nvPr/>
            </p:nvSpPr>
            <p:spPr bwMode="auto">
              <a:xfrm>
                <a:off x="3894401" y="5323292"/>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6" name="Freeform 42"/>
              <p:cNvSpPr>
                <a:spLocks/>
              </p:cNvSpPr>
              <p:nvPr/>
            </p:nvSpPr>
            <p:spPr bwMode="auto">
              <a:xfrm>
                <a:off x="4058419" y="4910138"/>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7" name="Freeform 43"/>
              <p:cNvSpPr>
                <a:spLocks/>
              </p:cNvSpPr>
              <p:nvPr/>
            </p:nvSpPr>
            <p:spPr bwMode="auto">
              <a:xfrm>
                <a:off x="4249773" y="5444808"/>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8" name="Freeform 44"/>
              <p:cNvSpPr>
                <a:spLocks/>
              </p:cNvSpPr>
              <p:nvPr/>
            </p:nvSpPr>
            <p:spPr bwMode="auto">
              <a:xfrm>
                <a:off x="4468464" y="5298989"/>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99" name="Freeform 45"/>
              <p:cNvSpPr>
                <a:spLocks/>
              </p:cNvSpPr>
              <p:nvPr/>
            </p:nvSpPr>
            <p:spPr bwMode="auto">
              <a:xfrm>
                <a:off x="4796500" y="542050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0" name="Freeform 46"/>
              <p:cNvSpPr>
                <a:spLocks/>
              </p:cNvSpPr>
              <p:nvPr/>
            </p:nvSpPr>
            <p:spPr bwMode="auto">
              <a:xfrm>
                <a:off x="4468464" y="5055957"/>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1" name="Freeform 47"/>
              <p:cNvSpPr>
                <a:spLocks/>
              </p:cNvSpPr>
              <p:nvPr/>
            </p:nvSpPr>
            <p:spPr bwMode="auto">
              <a:xfrm>
                <a:off x="4714491" y="4934441"/>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2" name="Freeform 48"/>
              <p:cNvSpPr>
                <a:spLocks/>
              </p:cNvSpPr>
              <p:nvPr/>
            </p:nvSpPr>
            <p:spPr bwMode="auto">
              <a:xfrm>
                <a:off x="4167764" y="5104563"/>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3" name="Freeform 49"/>
              <p:cNvSpPr>
                <a:spLocks/>
              </p:cNvSpPr>
              <p:nvPr/>
            </p:nvSpPr>
            <p:spPr bwMode="auto">
              <a:xfrm>
                <a:off x="4796500" y="5128866"/>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4" name="Freeform 50"/>
              <p:cNvSpPr>
                <a:spLocks/>
              </p:cNvSpPr>
              <p:nvPr/>
            </p:nvSpPr>
            <p:spPr bwMode="auto">
              <a:xfrm>
                <a:off x="5097199" y="5250382"/>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5" name="Freeform 51"/>
              <p:cNvSpPr>
                <a:spLocks/>
              </p:cNvSpPr>
              <p:nvPr/>
            </p:nvSpPr>
            <p:spPr bwMode="auto">
              <a:xfrm>
                <a:off x="5370562" y="5104563"/>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sp>
            <p:nvSpPr>
              <p:cNvPr id="106" name="Freeform 52"/>
              <p:cNvSpPr>
                <a:spLocks/>
              </p:cNvSpPr>
              <p:nvPr/>
            </p:nvSpPr>
            <p:spPr bwMode="auto">
              <a:xfrm>
                <a:off x="5124535" y="4958744"/>
                <a:ext cx="268238" cy="286068"/>
              </a:xfrm>
              <a:custGeom>
                <a:avLst/>
                <a:gdLst>
                  <a:gd name="T0" fmla="*/ 0 w 1904"/>
                  <a:gd name="T1" fmla="*/ 1 h 1907"/>
                  <a:gd name="T2" fmla="*/ 0 w 1904"/>
                  <a:gd name="T3" fmla="*/ 1 h 1907"/>
                  <a:gd name="T4" fmla="*/ 0 w 1904"/>
                  <a:gd name="T5" fmla="*/ 1 h 1907"/>
                  <a:gd name="T6" fmla="*/ 0 w 1904"/>
                  <a:gd name="T7" fmla="*/ 1 h 1907"/>
                  <a:gd name="T8" fmla="*/ 0 w 1904"/>
                  <a:gd name="T9" fmla="*/ 1 h 1907"/>
                  <a:gd name="T10" fmla="*/ 0 w 1904"/>
                  <a:gd name="T11" fmla="*/ 1 h 1907"/>
                  <a:gd name="T12" fmla="*/ 0 w 1904"/>
                  <a:gd name="T13" fmla="*/ 1 h 1907"/>
                  <a:gd name="T14" fmla="*/ 0 w 1904"/>
                  <a:gd name="T15" fmla="*/ 1 h 1907"/>
                  <a:gd name="T16" fmla="*/ 0 w 1904"/>
                  <a:gd name="T17" fmla="*/ 1 h 1907"/>
                  <a:gd name="T18" fmla="*/ 0 w 1904"/>
                  <a:gd name="T19" fmla="*/ 1 h 1907"/>
                  <a:gd name="T20" fmla="*/ 0 w 1904"/>
                  <a:gd name="T21" fmla="*/ 1 h 1907"/>
                  <a:gd name="T22" fmla="*/ 0 w 1904"/>
                  <a:gd name="T23" fmla="*/ 1 h 1907"/>
                  <a:gd name="T24" fmla="*/ 0 w 1904"/>
                  <a:gd name="T25" fmla="*/ 1 h 1907"/>
                  <a:gd name="T26" fmla="*/ 0 w 1904"/>
                  <a:gd name="T27" fmla="*/ 1 h 1907"/>
                  <a:gd name="T28" fmla="*/ 0 w 1904"/>
                  <a:gd name="T29" fmla="*/ 1 h 1907"/>
                  <a:gd name="T30" fmla="*/ 0 w 1904"/>
                  <a:gd name="T31" fmla="*/ 0 h 1907"/>
                  <a:gd name="T32" fmla="*/ 0 w 1904"/>
                  <a:gd name="T33" fmla="*/ 0 h 1907"/>
                  <a:gd name="T34" fmla="*/ 0 w 1904"/>
                  <a:gd name="T35" fmla="*/ 0 h 1907"/>
                  <a:gd name="T36" fmla="*/ 0 w 1904"/>
                  <a:gd name="T37" fmla="*/ 0 h 1907"/>
                  <a:gd name="T38" fmla="*/ 0 w 1904"/>
                  <a:gd name="T39" fmla="*/ 0 h 1907"/>
                  <a:gd name="T40" fmla="*/ 0 w 1904"/>
                  <a:gd name="T41" fmla="*/ 1 h 1907"/>
                  <a:gd name="T42" fmla="*/ 0 w 1904"/>
                  <a:gd name="T43" fmla="*/ 0 h 1907"/>
                  <a:gd name="T44" fmla="*/ 0 w 1904"/>
                  <a:gd name="T45" fmla="*/ 0 h 1907"/>
                  <a:gd name="T46" fmla="*/ 0 w 1904"/>
                  <a:gd name="T47" fmla="*/ 0 h 1907"/>
                  <a:gd name="T48" fmla="*/ 0 w 1904"/>
                  <a:gd name="T49" fmla="*/ 0 h 1907"/>
                  <a:gd name="T50" fmla="*/ 0 w 1904"/>
                  <a:gd name="T51" fmla="*/ 0 h 1907"/>
                  <a:gd name="T52" fmla="*/ 0 w 1904"/>
                  <a:gd name="T53" fmla="*/ 0 h 1907"/>
                  <a:gd name="T54" fmla="*/ 0 w 1904"/>
                  <a:gd name="T55" fmla="*/ 0 h 1907"/>
                  <a:gd name="T56" fmla="*/ 0 w 1904"/>
                  <a:gd name="T57" fmla="*/ 0 h 1907"/>
                  <a:gd name="T58" fmla="*/ 0 w 1904"/>
                  <a:gd name="T59" fmla="*/ 0 h 1907"/>
                  <a:gd name="T60" fmla="*/ 0 w 1904"/>
                  <a:gd name="T61" fmla="*/ 0 h 1907"/>
                  <a:gd name="T62" fmla="*/ 0 w 1904"/>
                  <a:gd name="T63" fmla="*/ 0 h 1907"/>
                  <a:gd name="T64" fmla="*/ 0 w 1904"/>
                  <a:gd name="T65" fmla="*/ 1 h 1907"/>
                  <a:gd name="T66" fmla="*/ 0 w 1904"/>
                  <a:gd name="T67" fmla="*/ 1 h 1907"/>
                  <a:gd name="T68" fmla="*/ 0 w 1904"/>
                  <a:gd name="T69" fmla="*/ 1 h 1907"/>
                  <a:gd name="T70" fmla="*/ 0 w 1904"/>
                  <a:gd name="T71" fmla="*/ 1 h 1907"/>
                  <a:gd name="T72" fmla="*/ 0 w 1904"/>
                  <a:gd name="T73" fmla="*/ 1 h 1907"/>
                  <a:gd name="T74" fmla="*/ 0 w 1904"/>
                  <a:gd name="T75" fmla="*/ 1 h 1907"/>
                  <a:gd name="T76" fmla="*/ 0 w 1904"/>
                  <a:gd name="T77" fmla="*/ 1 h 1907"/>
                  <a:gd name="T78" fmla="*/ 0 w 1904"/>
                  <a:gd name="T79" fmla="*/ 1 h 1907"/>
                  <a:gd name="T80" fmla="*/ 0 w 1904"/>
                  <a:gd name="T81" fmla="*/ 1 h 1907"/>
                  <a:gd name="T82" fmla="*/ 0 w 1904"/>
                  <a:gd name="T83" fmla="*/ 1 h 1907"/>
                  <a:gd name="T84" fmla="*/ 0 w 1904"/>
                  <a:gd name="T85" fmla="*/ 1 h 1907"/>
                  <a:gd name="T86" fmla="*/ 0 w 1904"/>
                  <a:gd name="T87" fmla="*/ 1 h 1907"/>
                  <a:gd name="T88" fmla="*/ 0 w 1904"/>
                  <a:gd name="T89" fmla="*/ 1 h 1907"/>
                  <a:gd name="T90" fmla="*/ 0 w 1904"/>
                  <a:gd name="T91" fmla="*/ 1 h 1907"/>
                  <a:gd name="T92" fmla="*/ 0 w 1904"/>
                  <a:gd name="T93" fmla="*/ 1 h 1907"/>
                  <a:gd name="T94" fmla="*/ 0 w 1904"/>
                  <a:gd name="T95" fmla="*/ 1 h 1907"/>
                  <a:gd name="T96" fmla="*/ 0 w 1904"/>
                  <a:gd name="T97" fmla="*/ 1 h 19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04"/>
                  <a:gd name="T148" fmla="*/ 0 h 1907"/>
                  <a:gd name="T149" fmla="*/ 1904 w 1904"/>
                  <a:gd name="T150" fmla="*/ 1907 h 19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04" h="1907">
                    <a:moveTo>
                      <a:pt x="854" y="1165"/>
                    </a:moveTo>
                    <a:cubicBezTo>
                      <a:pt x="800" y="1138"/>
                      <a:pt x="759" y="1202"/>
                      <a:pt x="724" y="1248"/>
                    </a:cubicBezTo>
                    <a:cubicBezTo>
                      <a:pt x="711" y="1266"/>
                      <a:pt x="688" y="1303"/>
                      <a:pt x="688" y="1303"/>
                    </a:cubicBezTo>
                    <a:cubicBezTo>
                      <a:pt x="658" y="1396"/>
                      <a:pt x="667" y="1494"/>
                      <a:pt x="697" y="1587"/>
                    </a:cubicBezTo>
                    <a:cubicBezTo>
                      <a:pt x="694" y="1633"/>
                      <a:pt x="693" y="1678"/>
                      <a:pt x="688" y="1724"/>
                    </a:cubicBezTo>
                    <a:cubicBezTo>
                      <a:pt x="688" y="1724"/>
                      <a:pt x="674" y="1784"/>
                      <a:pt x="670" y="1788"/>
                    </a:cubicBezTo>
                    <a:cubicBezTo>
                      <a:pt x="660" y="1798"/>
                      <a:pt x="622" y="1810"/>
                      <a:pt x="606" y="1815"/>
                    </a:cubicBezTo>
                    <a:cubicBezTo>
                      <a:pt x="589" y="1798"/>
                      <a:pt x="566" y="1788"/>
                      <a:pt x="551" y="1769"/>
                    </a:cubicBezTo>
                    <a:cubicBezTo>
                      <a:pt x="539" y="1753"/>
                      <a:pt x="535" y="1732"/>
                      <a:pt x="523" y="1715"/>
                    </a:cubicBezTo>
                    <a:cubicBezTo>
                      <a:pt x="492" y="1588"/>
                      <a:pt x="506" y="1666"/>
                      <a:pt x="496" y="1477"/>
                    </a:cubicBezTo>
                    <a:cubicBezTo>
                      <a:pt x="437" y="1491"/>
                      <a:pt x="469" y="1493"/>
                      <a:pt x="432" y="1532"/>
                    </a:cubicBezTo>
                    <a:cubicBezTo>
                      <a:pt x="422" y="1573"/>
                      <a:pt x="408" y="1611"/>
                      <a:pt x="395" y="1651"/>
                    </a:cubicBezTo>
                    <a:cubicBezTo>
                      <a:pt x="376" y="1776"/>
                      <a:pt x="416" y="1865"/>
                      <a:pt x="304" y="1843"/>
                    </a:cubicBezTo>
                    <a:cubicBezTo>
                      <a:pt x="280" y="1818"/>
                      <a:pt x="277" y="1792"/>
                      <a:pt x="267" y="1760"/>
                    </a:cubicBezTo>
                    <a:cubicBezTo>
                      <a:pt x="235" y="1782"/>
                      <a:pt x="234" y="1802"/>
                      <a:pt x="212" y="1833"/>
                    </a:cubicBezTo>
                    <a:cubicBezTo>
                      <a:pt x="209" y="1842"/>
                      <a:pt x="209" y="1853"/>
                      <a:pt x="203" y="1861"/>
                    </a:cubicBezTo>
                    <a:cubicBezTo>
                      <a:pt x="190" y="1878"/>
                      <a:pt x="158" y="1907"/>
                      <a:pt x="158" y="1907"/>
                    </a:cubicBezTo>
                    <a:cubicBezTo>
                      <a:pt x="91" y="1884"/>
                      <a:pt x="122" y="1883"/>
                      <a:pt x="66" y="1897"/>
                    </a:cubicBezTo>
                    <a:cubicBezTo>
                      <a:pt x="0" y="1864"/>
                      <a:pt x="2" y="1879"/>
                      <a:pt x="39" y="1751"/>
                    </a:cubicBezTo>
                    <a:cubicBezTo>
                      <a:pt x="43" y="1737"/>
                      <a:pt x="132" y="1685"/>
                      <a:pt x="148" y="1678"/>
                    </a:cubicBezTo>
                    <a:cubicBezTo>
                      <a:pt x="166" y="1670"/>
                      <a:pt x="203" y="1660"/>
                      <a:pt x="203" y="1660"/>
                    </a:cubicBezTo>
                    <a:cubicBezTo>
                      <a:pt x="275" y="1588"/>
                      <a:pt x="122" y="1607"/>
                      <a:pt x="94" y="1605"/>
                    </a:cubicBezTo>
                    <a:cubicBezTo>
                      <a:pt x="88" y="1587"/>
                      <a:pt x="61" y="1546"/>
                      <a:pt x="84" y="1523"/>
                    </a:cubicBezTo>
                    <a:cubicBezTo>
                      <a:pt x="92" y="1515"/>
                      <a:pt x="195" y="1488"/>
                      <a:pt x="203" y="1486"/>
                    </a:cubicBezTo>
                    <a:cubicBezTo>
                      <a:pt x="212" y="1483"/>
                      <a:pt x="222" y="1480"/>
                      <a:pt x="231" y="1477"/>
                    </a:cubicBezTo>
                    <a:cubicBezTo>
                      <a:pt x="240" y="1474"/>
                      <a:pt x="258" y="1468"/>
                      <a:pt x="258" y="1468"/>
                    </a:cubicBezTo>
                    <a:cubicBezTo>
                      <a:pt x="301" y="1439"/>
                      <a:pt x="276" y="1452"/>
                      <a:pt x="340" y="1431"/>
                    </a:cubicBezTo>
                    <a:cubicBezTo>
                      <a:pt x="349" y="1428"/>
                      <a:pt x="368" y="1422"/>
                      <a:pt x="368" y="1422"/>
                    </a:cubicBezTo>
                    <a:cubicBezTo>
                      <a:pt x="431" y="1380"/>
                      <a:pt x="402" y="1392"/>
                      <a:pt x="450" y="1376"/>
                    </a:cubicBezTo>
                    <a:cubicBezTo>
                      <a:pt x="464" y="1335"/>
                      <a:pt x="466" y="1326"/>
                      <a:pt x="423" y="1312"/>
                    </a:cubicBezTo>
                    <a:cubicBezTo>
                      <a:pt x="349" y="1319"/>
                      <a:pt x="336" y="1307"/>
                      <a:pt x="286" y="1340"/>
                    </a:cubicBezTo>
                    <a:cubicBezTo>
                      <a:pt x="279" y="1345"/>
                      <a:pt x="275" y="1354"/>
                      <a:pt x="267" y="1358"/>
                    </a:cubicBezTo>
                    <a:cubicBezTo>
                      <a:pt x="250" y="1366"/>
                      <a:pt x="230" y="1370"/>
                      <a:pt x="212" y="1376"/>
                    </a:cubicBezTo>
                    <a:cubicBezTo>
                      <a:pt x="188" y="1384"/>
                      <a:pt x="139" y="1395"/>
                      <a:pt x="139" y="1395"/>
                    </a:cubicBezTo>
                    <a:cubicBezTo>
                      <a:pt x="118" y="1392"/>
                      <a:pt x="94" y="1395"/>
                      <a:pt x="75" y="1385"/>
                    </a:cubicBezTo>
                    <a:cubicBezTo>
                      <a:pt x="57" y="1376"/>
                      <a:pt x="69" y="1340"/>
                      <a:pt x="75" y="1331"/>
                    </a:cubicBezTo>
                    <a:cubicBezTo>
                      <a:pt x="90" y="1306"/>
                      <a:pt x="122" y="1294"/>
                      <a:pt x="148" y="1285"/>
                    </a:cubicBezTo>
                    <a:cubicBezTo>
                      <a:pt x="275" y="1164"/>
                      <a:pt x="484" y="1172"/>
                      <a:pt x="642" y="1166"/>
                    </a:cubicBezTo>
                    <a:cubicBezTo>
                      <a:pt x="682" y="1158"/>
                      <a:pt x="705" y="1158"/>
                      <a:pt x="734" y="1129"/>
                    </a:cubicBezTo>
                    <a:cubicBezTo>
                      <a:pt x="751" y="1078"/>
                      <a:pt x="712" y="1077"/>
                      <a:pt x="670" y="1065"/>
                    </a:cubicBezTo>
                    <a:cubicBezTo>
                      <a:pt x="635" y="1055"/>
                      <a:pt x="596" y="1042"/>
                      <a:pt x="560" y="1038"/>
                    </a:cubicBezTo>
                    <a:cubicBezTo>
                      <a:pt x="493" y="1031"/>
                      <a:pt x="359" y="1020"/>
                      <a:pt x="359" y="1020"/>
                    </a:cubicBezTo>
                    <a:cubicBezTo>
                      <a:pt x="353" y="1018"/>
                      <a:pt x="292" y="1004"/>
                      <a:pt x="286" y="1001"/>
                    </a:cubicBezTo>
                    <a:cubicBezTo>
                      <a:pt x="238" y="977"/>
                      <a:pt x="210" y="939"/>
                      <a:pt x="167" y="910"/>
                    </a:cubicBezTo>
                    <a:cubicBezTo>
                      <a:pt x="170" y="892"/>
                      <a:pt x="167" y="871"/>
                      <a:pt x="176" y="855"/>
                    </a:cubicBezTo>
                    <a:cubicBezTo>
                      <a:pt x="181" y="847"/>
                      <a:pt x="194" y="848"/>
                      <a:pt x="203" y="846"/>
                    </a:cubicBezTo>
                    <a:cubicBezTo>
                      <a:pt x="225" y="841"/>
                      <a:pt x="302" y="831"/>
                      <a:pt x="322" y="828"/>
                    </a:cubicBezTo>
                    <a:cubicBezTo>
                      <a:pt x="392" y="831"/>
                      <a:pt x="462" y="829"/>
                      <a:pt x="532" y="837"/>
                    </a:cubicBezTo>
                    <a:cubicBezTo>
                      <a:pt x="556" y="840"/>
                      <a:pt x="550" y="877"/>
                      <a:pt x="569" y="883"/>
                    </a:cubicBezTo>
                    <a:cubicBezTo>
                      <a:pt x="598" y="893"/>
                      <a:pt x="630" y="889"/>
                      <a:pt x="660" y="892"/>
                    </a:cubicBezTo>
                    <a:cubicBezTo>
                      <a:pt x="693" y="924"/>
                      <a:pt x="751" y="995"/>
                      <a:pt x="798" y="1011"/>
                    </a:cubicBezTo>
                    <a:cubicBezTo>
                      <a:pt x="838" y="1024"/>
                      <a:pt x="816" y="1016"/>
                      <a:pt x="862" y="1038"/>
                    </a:cubicBezTo>
                    <a:cubicBezTo>
                      <a:pt x="876" y="1017"/>
                      <a:pt x="892" y="1009"/>
                      <a:pt x="871" y="983"/>
                    </a:cubicBezTo>
                    <a:cubicBezTo>
                      <a:pt x="856" y="964"/>
                      <a:pt x="831" y="955"/>
                      <a:pt x="816" y="937"/>
                    </a:cubicBezTo>
                    <a:cubicBezTo>
                      <a:pt x="798" y="915"/>
                      <a:pt x="773" y="889"/>
                      <a:pt x="761" y="864"/>
                    </a:cubicBezTo>
                    <a:cubicBezTo>
                      <a:pt x="757" y="855"/>
                      <a:pt x="758" y="844"/>
                      <a:pt x="752" y="837"/>
                    </a:cubicBezTo>
                    <a:cubicBezTo>
                      <a:pt x="740" y="822"/>
                      <a:pt x="720" y="814"/>
                      <a:pt x="706" y="800"/>
                    </a:cubicBezTo>
                    <a:cubicBezTo>
                      <a:pt x="592" y="807"/>
                      <a:pt x="489" y="821"/>
                      <a:pt x="377" y="809"/>
                    </a:cubicBezTo>
                    <a:cubicBezTo>
                      <a:pt x="371" y="791"/>
                      <a:pt x="359" y="773"/>
                      <a:pt x="377" y="755"/>
                    </a:cubicBezTo>
                    <a:cubicBezTo>
                      <a:pt x="384" y="748"/>
                      <a:pt x="395" y="748"/>
                      <a:pt x="404" y="745"/>
                    </a:cubicBezTo>
                    <a:cubicBezTo>
                      <a:pt x="461" y="729"/>
                      <a:pt x="519" y="719"/>
                      <a:pt x="578" y="709"/>
                    </a:cubicBezTo>
                    <a:cubicBezTo>
                      <a:pt x="575" y="700"/>
                      <a:pt x="576" y="688"/>
                      <a:pt x="569" y="681"/>
                    </a:cubicBezTo>
                    <a:cubicBezTo>
                      <a:pt x="562" y="674"/>
                      <a:pt x="550" y="677"/>
                      <a:pt x="542" y="672"/>
                    </a:cubicBezTo>
                    <a:cubicBezTo>
                      <a:pt x="523" y="661"/>
                      <a:pt x="505" y="648"/>
                      <a:pt x="487" y="636"/>
                    </a:cubicBezTo>
                    <a:cubicBezTo>
                      <a:pt x="458" y="617"/>
                      <a:pt x="437" y="586"/>
                      <a:pt x="404" y="572"/>
                    </a:cubicBezTo>
                    <a:cubicBezTo>
                      <a:pt x="367" y="556"/>
                      <a:pt x="353" y="570"/>
                      <a:pt x="313" y="544"/>
                    </a:cubicBezTo>
                    <a:cubicBezTo>
                      <a:pt x="277" y="520"/>
                      <a:pt x="243" y="491"/>
                      <a:pt x="212" y="462"/>
                    </a:cubicBezTo>
                    <a:cubicBezTo>
                      <a:pt x="200" y="438"/>
                      <a:pt x="191" y="412"/>
                      <a:pt x="176" y="389"/>
                    </a:cubicBezTo>
                    <a:cubicBezTo>
                      <a:pt x="164" y="371"/>
                      <a:pt x="139" y="334"/>
                      <a:pt x="139" y="334"/>
                    </a:cubicBezTo>
                    <a:cubicBezTo>
                      <a:pt x="125" y="275"/>
                      <a:pt x="123" y="227"/>
                      <a:pt x="185" y="206"/>
                    </a:cubicBezTo>
                    <a:cubicBezTo>
                      <a:pt x="205" y="209"/>
                      <a:pt x="245" y="213"/>
                      <a:pt x="267" y="224"/>
                    </a:cubicBezTo>
                    <a:cubicBezTo>
                      <a:pt x="327" y="254"/>
                      <a:pt x="360" y="317"/>
                      <a:pt x="414" y="352"/>
                    </a:cubicBezTo>
                    <a:cubicBezTo>
                      <a:pt x="431" y="282"/>
                      <a:pt x="408" y="284"/>
                      <a:pt x="487" y="297"/>
                    </a:cubicBezTo>
                    <a:cubicBezTo>
                      <a:pt x="490" y="306"/>
                      <a:pt x="495" y="315"/>
                      <a:pt x="496" y="325"/>
                    </a:cubicBezTo>
                    <a:cubicBezTo>
                      <a:pt x="501" y="389"/>
                      <a:pt x="519" y="445"/>
                      <a:pt x="531" y="508"/>
                    </a:cubicBezTo>
                    <a:cubicBezTo>
                      <a:pt x="545" y="581"/>
                      <a:pt x="608" y="599"/>
                      <a:pt x="660" y="627"/>
                    </a:cubicBezTo>
                    <a:cubicBezTo>
                      <a:pt x="698" y="554"/>
                      <a:pt x="669" y="545"/>
                      <a:pt x="633" y="489"/>
                    </a:cubicBezTo>
                    <a:cubicBezTo>
                      <a:pt x="641" y="362"/>
                      <a:pt x="606" y="346"/>
                      <a:pt x="697" y="316"/>
                    </a:cubicBezTo>
                    <a:cubicBezTo>
                      <a:pt x="734" y="328"/>
                      <a:pt x="740" y="344"/>
                      <a:pt x="752" y="380"/>
                    </a:cubicBezTo>
                    <a:cubicBezTo>
                      <a:pt x="749" y="450"/>
                      <a:pt x="771" y="478"/>
                      <a:pt x="767" y="548"/>
                    </a:cubicBezTo>
                    <a:cubicBezTo>
                      <a:pt x="763" y="612"/>
                      <a:pt x="720" y="737"/>
                      <a:pt x="743" y="800"/>
                    </a:cubicBezTo>
                    <a:cubicBezTo>
                      <a:pt x="752" y="824"/>
                      <a:pt x="780" y="837"/>
                      <a:pt x="798" y="855"/>
                    </a:cubicBezTo>
                    <a:cubicBezTo>
                      <a:pt x="832" y="889"/>
                      <a:pt x="903" y="970"/>
                      <a:pt x="944" y="983"/>
                    </a:cubicBezTo>
                    <a:cubicBezTo>
                      <a:pt x="991" y="974"/>
                      <a:pt x="1011" y="962"/>
                      <a:pt x="1044" y="928"/>
                    </a:cubicBezTo>
                    <a:cubicBezTo>
                      <a:pt x="1047" y="916"/>
                      <a:pt x="1050" y="904"/>
                      <a:pt x="1054" y="892"/>
                    </a:cubicBezTo>
                    <a:cubicBezTo>
                      <a:pt x="1060" y="874"/>
                      <a:pt x="1072" y="837"/>
                      <a:pt x="1072" y="837"/>
                    </a:cubicBezTo>
                    <a:cubicBezTo>
                      <a:pt x="1044" y="780"/>
                      <a:pt x="1062" y="811"/>
                      <a:pt x="1017" y="745"/>
                    </a:cubicBezTo>
                    <a:cubicBezTo>
                      <a:pt x="999" y="718"/>
                      <a:pt x="995" y="683"/>
                      <a:pt x="980" y="654"/>
                    </a:cubicBezTo>
                    <a:cubicBezTo>
                      <a:pt x="954" y="521"/>
                      <a:pt x="934" y="577"/>
                      <a:pt x="923" y="418"/>
                    </a:cubicBezTo>
                    <a:cubicBezTo>
                      <a:pt x="930" y="251"/>
                      <a:pt x="899" y="254"/>
                      <a:pt x="995" y="196"/>
                    </a:cubicBezTo>
                    <a:cubicBezTo>
                      <a:pt x="1001" y="205"/>
                      <a:pt x="1049" y="251"/>
                      <a:pt x="1054" y="261"/>
                    </a:cubicBezTo>
                    <a:cubicBezTo>
                      <a:pt x="1062" y="279"/>
                      <a:pt x="1097" y="404"/>
                      <a:pt x="1097" y="404"/>
                    </a:cubicBezTo>
                    <a:cubicBezTo>
                      <a:pt x="1100" y="480"/>
                      <a:pt x="1105" y="502"/>
                      <a:pt x="1109" y="578"/>
                    </a:cubicBezTo>
                    <a:cubicBezTo>
                      <a:pt x="1112" y="629"/>
                      <a:pt x="1083" y="715"/>
                      <a:pt x="1145" y="736"/>
                    </a:cubicBezTo>
                    <a:cubicBezTo>
                      <a:pt x="1196" y="702"/>
                      <a:pt x="1225" y="637"/>
                      <a:pt x="1246" y="581"/>
                    </a:cubicBezTo>
                    <a:cubicBezTo>
                      <a:pt x="1238" y="428"/>
                      <a:pt x="1156" y="66"/>
                      <a:pt x="1364" y="14"/>
                    </a:cubicBezTo>
                    <a:cubicBezTo>
                      <a:pt x="1491" y="45"/>
                      <a:pt x="1409" y="264"/>
                      <a:pt x="1383" y="371"/>
                    </a:cubicBezTo>
                    <a:cubicBezTo>
                      <a:pt x="1386" y="389"/>
                      <a:pt x="1379" y="412"/>
                      <a:pt x="1392" y="425"/>
                    </a:cubicBezTo>
                    <a:cubicBezTo>
                      <a:pt x="1400" y="433"/>
                      <a:pt x="1412" y="415"/>
                      <a:pt x="1419" y="407"/>
                    </a:cubicBezTo>
                    <a:cubicBezTo>
                      <a:pt x="1455" y="366"/>
                      <a:pt x="1464" y="306"/>
                      <a:pt x="1502" y="270"/>
                    </a:cubicBezTo>
                    <a:cubicBezTo>
                      <a:pt x="1507" y="248"/>
                      <a:pt x="1518" y="228"/>
                      <a:pt x="1520" y="206"/>
                    </a:cubicBezTo>
                    <a:cubicBezTo>
                      <a:pt x="1537" y="12"/>
                      <a:pt x="1486" y="75"/>
                      <a:pt x="1556" y="5"/>
                    </a:cubicBezTo>
                    <a:cubicBezTo>
                      <a:pt x="1581" y="8"/>
                      <a:pt x="1609" y="0"/>
                      <a:pt x="1630" y="14"/>
                    </a:cubicBezTo>
                    <a:cubicBezTo>
                      <a:pt x="1643" y="23"/>
                      <a:pt x="1637" y="45"/>
                      <a:pt x="1639" y="60"/>
                    </a:cubicBezTo>
                    <a:cubicBezTo>
                      <a:pt x="1643" y="87"/>
                      <a:pt x="1645" y="115"/>
                      <a:pt x="1648" y="142"/>
                    </a:cubicBezTo>
                    <a:cubicBezTo>
                      <a:pt x="1659" y="126"/>
                      <a:pt x="1674" y="113"/>
                      <a:pt x="1684" y="96"/>
                    </a:cubicBezTo>
                    <a:cubicBezTo>
                      <a:pt x="1689" y="88"/>
                      <a:pt x="1687" y="76"/>
                      <a:pt x="1694" y="69"/>
                    </a:cubicBezTo>
                    <a:cubicBezTo>
                      <a:pt x="1701" y="62"/>
                      <a:pt x="1712" y="64"/>
                      <a:pt x="1721" y="60"/>
                    </a:cubicBezTo>
                    <a:cubicBezTo>
                      <a:pt x="1734" y="54"/>
                      <a:pt x="1746" y="47"/>
                      <a:pt x="1758" y="41"/>
                    </a:cubicBezTo>
                    <a:cubicBezTo>
                      <a:pt x="1785" y="44"/>
                      <a:pt x="1817" y="36"/>
                      <a:pt x="1840" y="51"/>
                    </a:cubicBezTo>
                    <a:cubicBezTo>
                      <a:pt x="1856" y="61"/>
                      <a:pt x="1858" y="105"/>
                      <a:pt x="1858" y="105"/>
                    </a:cubicBezTo>
                    <a:cubicBezTo>
                      <a:pt x="1855" y="133"/>
                      <a:pt x="1859" y="162"/>
                      <a:pt x="1849" y="188"/>
                    </a:cubicBezTo>
                    <a:cubicBezTo>
                      <a:pt x="1846" y="197"/>
                      <a:pt x="1830" y="192"/>
                      <a:pt x="1822" y="197"/>
                    </a:cubicBezTo>
                    <a:cubicBezTo>
                      <a:pt x="1814" y="201"/>
                      <a:pt x="1811" y="211"/>
                      <a:pt x="1803" y="215"/>
                    </a:cubicBezTo>
                    <a:cubicBezTo>
                      <a:pt x="1786" y="223"/>
                      <a:pt x="1748" y="233"/>
                      <a:pt x="1748" y="233"/>
                    </a:cubicBezTo>
                    <a:cubicBezTo>
                      <a:pt x="1735" y="247"/>
                      <a:pt x="1711" y="242"/>
                      <a:pt x="1763" y="248"/>
                    </a:cubicBezTo>
                    <a:cubicBezTo>
                      <a:pt x="1781" y="250"/>
                      <a:pt x="1793" y="244"/>
                      <a:pt x="1811" y="240"/>
                    </a:cubicBezTo>
                    <a:cubicBezTo>
                      <a:pt x="1830" y="235"/>
                      <a:pt x="1873" y="244"/>
                      <a:pt x="1873" y="244"/>
                    </a:cubicBezTo>
                    <a:cubicBezTo>
                      <a:pt x="1881" y="274"/>
                      <a:pt x="1901" y="244"/>
                      <a:pt x="1893" y="280"/>
                    </a:cubicBezTo>
                    <a:cubicBezTo>
                      <a:pt x="1891" y="291"/>
                      <a:pt x="1797" y="345"/>
                      <a:pt x="1791" y="348"/>
                    </a:cubicBezTo>
                    <a:cubicBezTo>
                      <a:pt x="1716" y="381"/>
                      <a:pt x="1653" y="437"/>
                      <a:pt x="1575" y="462"/>
                    </a:cubicBezTo>
                    <a:cubicBezTo>
                      <a:pt x="1543" y="472"/>
                      <a:pt x="1515" y="493"/>
                      <a:pt x="1492" y="517"/>
                    </a:cubicBezTo>
                    <a:cubicBezTo>
                      <a:pt x="1477" y="532"/>
                      <a:pt x="1447" y="563"/>
                      <a:pt x="1447" y="563"/>
                    </a:cubicBezTo>
                    <a:cubicBezTo>
                      <a:pt x="1495" y="595"/>
                      <a:pt x="1523" y="571"/>
                      <a:pt x="1575" y="553"/>
                    </a:cubicBezTo>
                    <a:cubicBezTo>
                      <a:pt x="1593" y="547"/>
                      <a:pt x="1630" y="535"/>
                      <a:pt x="1630" y="535"/>
                    </a:cubicBezTo>
                    <a:cubicBezTo>
                      <a:pt x="1706" y="544"/>
                      <a:pt x="1703" y="536"/>
                      <a:pt x="1739" y="590"/>
                    </a:cubicBezTo>
                    <a:cubicBezTo>
                      <a:pt x="1736" y="602"/>
                      <a:pt x="1737" y="616"/>
                      <a:pt x="1730" y="627"/>
                    </a:cubicBezTo>
                    <a:cubicBezTo>
                      <a:pt x="1721" y="641"/>
                      <a:pt x="1690" y="650"/>
                      <a:pt x="1675" y="654"/>
                    </a:cubicBezTo>
                    <a:cubicBezTo>
                      <a:pt x="1600" y="674"/>
                      <a:pt x="1524" y="684"/>
                      <a:pt x="1447" y="691"/>
                    </a:cubicBezTo>
                    <a:cubicBezTo>
                      <a:pt x="1401" y="695"/>
                      <a:pt x="1356" y="697"/>
                      <a:pt x="1310" y="700"/>
                    </a:cubicBezTo>
                    <a:cubicBezTo>
                      <a:pt x="1282" y="727"/>
                      <a:pt x="1255" y="755"/>
                      <a:pt x="1227" y="782"/>
                    </a:cubicBezTo>
                    <a:cubicBezTo>
                      <a:pt x="1202" y="857"/>
                      <a:pt x="1237" y="765"/>
                      <a:pt x="1200" y="828"/>
                    </a:cubicBezTo>
                    <a:cubicBezTo>
                      <a:pt x="1195" y="836"/>
                      <a:pt x="1182" y="852"/>
                      <a:pt x="1191" y="855"/>
                    </a:cubicBezTo>
                    <a:cubicBezTo>
                      <a:pt x="1208" y="862"/>
                      <a:pt x="1228" y="849"/>
                      <a:pt x="1246" y="846"/>
                    </a:cubicBezTo>
                    <a:cubicBezTo>
                      <a:pt x="1280" y="823"/>
                      <a:pt x="1305" y="818"/>
                      <a:pt x="1346" y="809"/>
                    </a:cubicBezTo>
                    <a:cubicBezTo>
                      <a:pt x="1395" y="812"/>
                      <a:pt x="1444" y="811"/>
                      <a:pt x="1492" y="819"/>
                    </a:cubicBezTo>
                    <a:cubicBezTo>
                      <a:pt x="1539" y="827"/>
                      <a:pt x="1579" y="896"/>
                      <a:pt x="1593" y="937"/>
                    </a:cubicBezTo>
                    <a:cubicBezTo>
                      <a:pt x="1590" y="949"/>
                      <a:pt x="1597" y="973"/>
                      <a:pt x="1584" y="974"/>
                    </a:cubicBezTo>
                    <a:cubicBezTo>
                      <a:pt x="1468" y="984"/>
                      <a:pt x="1258" y="1000"/>
                      <a:pt x="1136" y="919"/>
                    </a:cubicBezTo>
                    <a:cubicBezTo>
                      <a:pt x="1121" y="922"/>
                      <a:pt x="1102" y="918"/>
                      <a:pt x="1090" y="928"/>
                    </a:cubicBezTo>
                    <a:cubicBezTo>
                      <a:pt x="1077" y="938"/>
                      <a:pt x="1035" y="1018"/>
                      <a:pt x="1026" y="1038"/>
                    </a:cubicBezTo>
                    <a:cubicBezTo>
                      <a:pt x="1018" y="1056"/>
                      <a:pt x="1008" y="1093"/>
                      <a:pt x="1008" y="1093"/>
                    </a:cubicBezTo>
                    <a:cubicBezTo>
                      <a:pt x="1055" y="1108"/>
                      <a:pt x="1084" y="1129"/>
                      <a:pt x="1127" y="1148"/>
                    </a:cubicBezTo>
                    <a:cubicBezTo>
                      <a:pt x="1145" y="1156"/>
                      <a:pt x="1182" y="1166"/>
                      <a:pt x="1182" y="1166"/>
                    </a:cubicBezTo>
                    <a:cubicBezTo>
                      <a:pt x="1191" y="1172"/>
                      <a:pt x="1199" y="1180"/>
                      <a:pt x="1209" y="1184"/>
                    </a:cubicBezTo>
                    <a:cubicBezTo>
                      <a:pt x="1227" y="1192"/>
                      <a:pt x="1264" y="1203"/>
                      <a:pt x="1264" y="1203"/>
                    </a:cubicBezTo>
                    <a:cubicBezTo>
                      <a:pt x="1285" y="1200"/>
                      <a:pt x="1307" y="1198"/>
                      <a:pt x="1328" y="1193"/>
                    </a:cubicBezTo>
                    <a:cubicBezTo>
                      <a:pt x="1347" y="1189"/>
                      <a:pt x="1383" y="1175"/>
                      <a:pt x="1383" y="1175"/>
                    </a:cubicBezTo>
                    <a:cubicBezTo>
                      <a:pt x="1444" y="1134"/>
                      <a:pt x="1502" y="1121"/>
                      <a:pt x="1575" y="1111"/>
                    </a:cubicBezTo>
                    <a:cubicBezTo>
                      <a:pt x="1637" y="1120"/>
                      <a:pt x="1648" y="1112"/>
                      <a:pt x="1666" y="1166"/>
                    </a:cubicBezTo>
                    <a:cubicBezTo>
                      <a:pt x="1623" y="1194"/>
                      <a:pt x="1576" y="1195"/>
                      <a:pt x="1529" y="1212"/>
                    </a:cubicBezTo>
                    <a:cubicBezTo>
                      <a:pt x="1495" y="1224"/>
                      <a:pt x="1463" y="1237"/>
                      <a:pt x="1428" y="1248"/>
                    </a:cubicBezTo>
                    <a:cubicBezTo>
                      <a:pt x="1419" y="1254"/>
                      <a:pt x="1403" y="1256"/>
                      <a:pt x="1401" y="1267"/>
                    </a:cubicBezTo>
                    <a:cubicBezTo>
                      <a:pt x="1399" y="1278"/>
                      <a:pt x="1411" y="1287"/>
                      <a:pt x="1419" y="1294"/>
                    </a:cubicBezTo>
                    <a:cubicBezTo>
                      <a:pt x="1459" y="1329"/>
                      <a:pt x="1463" y="1328"/>
                      <a:pt x="1502" y="1340"/>
                    </a:cubicBezTo>
                    <a:cubicBezTo>
                      <a:pt x="1572" y="1387"/>
                      <a:pt x="1645" y="1379"/>
                      <a:pt x="1730" y="1385"/>
                    </a:cubicBezTo>
                    <a:cubicBezTo>
                      <a:pt x="1739" y="1388"/>
                      <a:pt x="1752" y="1387"/>
                      <a:pt x="1758" y="1395"/>
                    </a:cubicBezTo>
                    <a:cubicBezTo>
                      <a:pt x="1769" y="1410"/>
                      <a:pt x="1776" y="1449"/>
                      <a:pt x="1776" y="1449"/>
                    </a:cubicBezTo>
                    <a:cubicBezTo>
                      <a:pt x="1752" y="1523"/>
                      <a:pt x="1795" y="1420"/>
                      <a:pt x="1694" y="1486"/>
                    </a:cubicBezTo>
                    <a:cubicBezTo>
                      <a:pt x="1685" y="1492"/>
                      <a:pt x="1702" y="1509"/>
                      <a:pt x="1712" y="1513"/>
                    </a:cubicBezTo>
                    <a:cubicBezTo>
                      <a:pt x="1732" y="1522"/>
                      <a:pt x="1755" y="1520"/>
                      <a:pt x="1776" y="1523"/>
                    </a:cubicBezTo>
                    <a:cubicBezTo>
                      <a:pt x="1841" y="1544"/>
                      <a:pt x="1815" y="1530"/>
                      <a:pt x="1858" y="1559"/>
                    </a:cubicBezTo>
                    <a:cubicBezTo>
                      <a:pt x="1881" y="1629"/>
                      <a:pt x="1872" y="1595"/>
                      <a:pt x="1886" y="1660"/>
                    </a:cubicBezTo>
                    <a:cubicBezTo>
                      <a:pt x="1883" y="1700"/>
                      <a:pt x="1904" y="1751"/>
                      <a:pt x="1876" y="1779"/>
                    </a:cubicBezTo>
                    <a:cubicBezTo>
                      <a:pt x="1857" y="1798"/>
                      <a:pt x="1746" y="1762"/>
                      <a:pt x="1712" y="1751"/>
                    </a:cubicBezTo>
                    <a:cubicBezTo>
                      <a:pt x="1673" y="1713"/>
                      <a:pt x="1631" y="1681"/>
                      <a:pt x="1593" y="1641"/>
                    </a:cubicBezTo>
                    <a:cubicBezTo>
                      <a:pt x="1566" y="1722"/>
                      <a:pt x="1594" y="1698"/>
                      <a:pt x="1492" y="1687"/>
                    </a:cubicBezTo>
                    <a:cubicBezTo>
                      <a:pt x="1480" y="1669"/>
                      <a:pt x="1459" y="1654"/>
                      <a:pt x="1456" y="1632"/>
                    </a:cubicBezTo>
                    <a:cubicBezTo>
                      <a:pt x="1449" y="1578"/>
                      <a:pt x="1451" y="1531"/>
                      <a:pt x="1419" y="1486"/>
                    </a:cubicBezTo>
                    <a:cubicBezTo>
                      <a:pt x="1400" y="1429"/>
                      <a:pt x="1396" y="1419"/>
                      <a:pt x="1346" y="1385"/>
                    </a:cubicBezTo>
                    <a:cubicBezTo>
                      <a:pt x="1293" y="1305"/>
                      <a:pt x="1327" y="1454"/>
                      <a:pt x="1328" y="1459"/>
                    </a:cubicBezTo>
                    <a:cubicBezTo>
                      <a:pt x="1324" y="1508"/>
                      <a:pt x="1339" y="1566"/>
                      <a:pt x="1310" y="1605"/>
                    </a:cubicBezTo>
                    <a:cubicBezTo>
                      <a:pt x="1297" y="1622"/>
                      <a:pt x="1264" y="1651"/>
                      <a:pt x="1264" y="1651"/>
                    </a:cubicBezTo>
                    <a:cubicBezTo>
                      <a:pt x="1227" y="1638"/>
                      <a:pt x="1212" y="1619"/>
                      <a:pt x="1191" y="1587"/>
                    </a:cubicBezTo>
                    <a:cubicBezTo>
                      <a:pt x="1179" y="1551"/>
                      <a:pt x="1172" y="1514"/>
                      <a:pt x="1163" y="1477"/>
                    </a:cubicBezTo>
                    <a:cubicBezTo>
                      <a:pt x="1166" y="1431"/>
                      <a:pt x="1167" y="1385"/>
                      <a:pt x="1172" y="1340"/>
                    </a:cubicBezTo>
                    <a:cubicBezTo>
                      <a:pt x="1175" y="1308"/>
                      <a:pt x="1200" y="1248"/>
                      <a:pt x="1200" y="1248"/>
                    </a:cubicBezTo>
                    <a:cubicBezTo>
                      <a:pt x="1168" y="1199"/>
                      <a:pt x="1201" y="1237"/>
                      <a:pt x="1145" y="1212"/>
                    </a:cubicBezTo>
                    <a:cubicBezTo>
                      <a:pt x="1135" y="1208"/>
                      <a:pt x="1128" y="1198"/>
                      <a:pt x="1118" y="1193"/>
                    </a:cubicBezTo>
                    <a:cubicBezTo>
                      <a:pt x="1100" y="1185"/>
                      <a:pt x="1081" y="1181"/>
                      <a:pt x="1063" y="1175"/>
                    </a:cubicBezTo>
                    <a:cubicBezTo>
                      <a:pt x="1054" y="1172"/>
                      <a:pt x="1035" y="1166"/>
                      <a:pt x="1035" y="1166"/>
                    </a:cubicBezTo>
                    <a:cubicBezTo>
                      <a:pt x="971" y="1123"/>
                      <a:pt x="992" y="1110"/>
                      <a:pt x="962" y="1157"/>
                    </a:cubicBezTo>
                    <a:cubicBezTo>
                      <a:pt x="965" y="1166"/>
                      <a:pt x="964" y="1177"/>
                      <a:pt x="971" y="1184"/>
                    </a:cubicBezTo>
                    <a:cubicBezTo>
                      <a:pt x="974" y="1187"/>
                      <a:pt x="1057" y="1218"/>
                      <a:pt x="1063" y="1221"/>
                    </a:cubicBezTo>
                    <a:cubicBezTo>
                      <a:pt x="1106" y="1285"/>
                      <a:pt x="1102" y="1241"/>
                      <a:pt x="1090" y="1340"/>
                    </a:cubicBezTo>
                    <a:cubicBezTo>
                      <a:pt x="1116" y="1419"/>
                      <a:pt x="1079" y="1321"/>
                      <a:pt x="1118" y="1385"/>
                    </a:cubicBezTo>
                    <a:cubicBezTo>
                      <a:pt x="1123" y="1393"/>
                      <a:pt x="1123" y="1404"/>
                      <a:pt x="1127" y="1413"/>
                    </a:cubicBezTo>
                    <a:cubicBezTo>
                      <a:pt x="1132" y="1423"/>
                      <a:pt x="1139" y="1431"/>
                      <a:pt x="1145" y="1440"/>
                    </a:cubicBezTo>
                    <a:cubicBezTo>
                      <a:pt x="1155" y="1471"/>
                      <a:pt x="1176" y="1523"/>
                      <a:pt x="1145" y="1550"/>
                    </a:cubicBezTo>
                    <a:cubicBezTo>
                      <a:pt x="1127" y="1566"/>
                      <a:pt x="1096" y="1544"/>
                      <a:pt x="1072" y="1541"/>
                    </a:cubicBezTo>
                    <a:cubicBezTo>
                      <a:pt x="1014" y="1522"/>
                      <a:pt x="1013" y="1524"/>
                      <a:pt x="980" y="1477"/>
                    </a:cubicBezTo>
                    <a:cubicBezTo>
                      <a:pt x="955" y="1401"/>
                      <a:pt x="931" y="1323"/>
                      <a:pt x="884" y="1252"/>
                    </a:cubicBezTo>
                    <a:cubicBezTo>
                      <a:pt x="863" y="1256"/>
                      <a:pt x="883" y="1475"/>
                      <a:pt x="878" y="1519"/>
                    </a:cubicBezTo>
                    <a:cubicBezTo>
                      <a:pt x="869" y="1564"/>
                      <a:pt x="860" y="1525"/>
                      <a:pt x="833" y="1519"/>
                    </a:cubicBezTo>
                    <a:cubicBezTo>
                      <a:pt x="800" y="1528"/>
                      <a:pt x="797" y="1528"/>
                      <a:pt x="755" y="1507"/>
                    </a:cubicBezTo>
                    <a:cubicBezTo>
                      <a:pt x="746" y="1510"/>
                      <a:pt x="862" y="1159"/>
                      <a:pt x="854" y="1165"/>
                    </a:cubicBezTo>
                    <a:cubicBezTo>
                      <a:pt x="816" y="1196"/>
                      <a:pt x="786" y="1203"/>
                      <a:pt x="761" y="1203"/>
                    </a:cubicBezTo>
                  </a:path>
                </a:pathLst>
              </a:custGeom>
              <a:grpFill/>
              <a:ln w="9525">
                <a:noFill/>
                <a:round/>
                <a:headEnd/>
                <a:tailEnd/>
              </a:ln>
            </p:spPr>
            <p:txBody>
              <a:bodyPr/>
              <a:lstStyle/>
              <a:p>
                <a:endParaRPr lang="en-US" dirty="0">
                  <a:solidFill>
                    <a:prstClr val="black"/>
                  </a:solidFill>
                </a:endParaRPr>
              </a:p>
            </p:txBody>
          </p:sp>
        </p:grpSp>
        <p:sp>
          <p:nvSpPr>
            <p:cNvPr id="84" name="AutoShape 53"/>
            <p:cNvSpPr>
              <a:spLocks noChangeArrowheads="1"/>
            </p:cNvSpPr>
            <p:nvPr/>
          </p:nvSpPr>
          <p:spPr bwMode="auto">
            <a:xfrm rot="37300">
              <a:off x="3111916" y="5402089"/>
              <a:ext cx="461319" cy="291243"/>
            </a:xfrm>
            <a:prstGeom prst="rightArrow">
              <a:avLst>
                <a:gd name="adj1" fmla="val 50000"/>
                <a:gd name="adj2" fmla="val 291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dirty="0">
                <a:solidFill>
                  <a:prstClr val="white"/>
                </a:solidFill>
              </a:endParaRPr>
            </a:p>
          </p:txBody>
        </p:sp>
        <p:sp>
          <p:nvSpPr>
            <p:cNvPr id="85" name="Text Box 54"/>
            <p:cNvSpPr txBox="1">
              <a:spLocks noChangeArrowheads="1"/>
            </p:cNvSpPr>
            <p:nvPr/>
          </p:nvSpPr>
          <p:spPr bwMode="auto">
            <a:xfrm>
              <a:off x="1594021" y="6062246"/>
              <a:ext cx="703654" cy="338554"/>
            </a:xfrm>
            <a:prstGeom prst="rect">
              <a:avLst/>
            </a:prstGeom>
            <a:noFill/>
            <a:ln w="9525">
              <a:noFill/>
              <a:miter lim="800000"/>
              <a:headEnd/>
              <a:tailEnd/>
            </a:ln>
          </p:spPr>
          <p:txBody>
            <a:bodyPr wrap="none">
              <a:spAutoFit/>
            </a:bodyPr>
            <a:lstStyle/>
            <a:p>
              <a:r>
                <a:rPr lang="en-US" sz="1600" b="1" dirty="0">
                  <a:solidFill>
                    <a:prstClr val="black"/>
                  </a:solidFill>
                </a:rPr>
                <a:t>Year 1</a:t>
              </a:r>
            </a:p>
          </p:txBody>
        </p:sp>
        <p:sp>
          <p:nvSpPr>
            <p:cNvPr id="86" name="Text Box 55"/>
            <p:cNvSpPr txBox="1">
              <a:spLocks noChangeArrowheads="1"/>
            </p:cNvSpPr>
            <p:nvPr/>
          </p:nvSpPr>
          <p:spPr bwMode="auto">
            <a:xfrm>
              <a:off x="4087340" y="6062245"/>
              <a:ext cx="703654" cy="338554"/>
            </a:xfrm>
            <a:prstGeom prst="rect">
              <a:avLst/>
            </a:prstGeom>
            <a:noFill/>
            <a:ln w="9525">
              <a:noFill/>
              <a:miter lim="800000"/>
              <a:headEnd/>
              <a:tailEnd/>
            </a:ln>
          </p:spPr>
          <p:txBody>
            <a:bodyPr wrap="none">
              <a:spAutoFit/>
            </a:bodyPr>
            <a:lstStyle/>
            <a:p>
              <a:r>
                <a:rPr lang="en-US" sz="1600" b="1" dirty="0">
                  <a:solidFill>
                    <a:prstClr val="black"/>
                  </a:solidFill>
                </a:rPr>
                <a:t>Year 2</a:t>
              </a:r>
            </a:p>
          </p:txBody>
        </p:sp>
        <p:sp>
          <p:nvSpPr>
            <p:cNvPr id="87" name="Text Box 56"/>
            <p:cNvSpPr txBox="1">
              <a:spLocks noChangeArrowheads="1"/>
            </p:cNvSpPr>
            <p:nvPr/>
          </p:nvSpPr>
          <p:spPr bwMode="auto">
            <a:xfrm>
              <a:off x="6723449" y="6062245"/>
              <a:ext cx="1113190" cy="338554"/>
            </a:xfrm>
            <a:prstGeom prst="rect">
              <a:avLst/>
            </a:prstGeom>
            <a:noFill/>
            <a:ln w="9525">
              <a:noFill/>
              <a:miter lim="800000"/>
              <a:headEnd/>
              <a:tailEnd/>
            </a:ln>
          </p:spPr>
          <p:txBody>
            <a:bodyPr wrap="none">
              <a:spAutoFit/>
            </a:bodyPr>
            <a:lstStyle/>
            <a:p>
              <a:r>
                <a:rPr lang="en-US" sz="1600" b="1" dirty="0">
                  <a:solidFill>
                    <a:prstClr val="black"/>
                  </a:solidFill>
                </a:rPr>
                <a:t>Later years</a:t>
              </a:r>
              <a:endParaRPr lang="en-US" sz="1600" b="1" dirty="0">
                <a:solidFill>
                  <a:prstClr val="black"/>
                </a:solidFill>
              </a:endParaRPr>
            </a:p>
          </p:txBody>
        </p:sp>
        <p:sp>
          <p:nvSpPr>
            <p:cNvPr id="88" name="AutoShape 57"/>
            <p:cNvSpPr>
              <a:spLocks noChangeArrowheads="1"/>
            </p:cNvSpPr>
            <p:nvPr/>
          </p:nvSpPr>
          <p:spPr bwMode="auto">
            <a:xfrm rot="37300">
              <a:off x="5679989" y="5402089"/>
              <a:ext cx="461319" cy="291243"/>
            </a:xfrm>
            <a:prstGeom prst="rightArrow">
              <a:avLst>
                <a:gd name="adj1" fmla="val 50000"/>
                <a:gd name="adj2" fmla="val 29167"/>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dirty="0">
                <a:solidFill>
                  <a:prstClr val="white"/>
                </a:solidFill>
              </a:endParaRPr>
            </a:p>
          </p:txBody>
        </p:sp>
        <p:sp>
          <p:nvSpPr>
            <p:cNvPr id="90" name="TextBox 89"/>
            <p:cNvSpPr txBox="1"/>
            <p:nvPr/>
          </p:nvSpPr>
          <p:spPr>
            <a:xfrm>
              <a:off x="1295400" y="5026223"/>
              <a:ext cx="1371600" cy="261610"/>
            </a:xfrm>
            <a:prstGeom prst="rect">
              <a:avLst/>
            </a:prstGeom>
            <a:noFill/>
          </p:spPr>
          <p:txBody>
            <a:bodyPr wrap="square" rtlCol="0">
              <a:spAutoFit/>
            </a:bodyPr>
            <a:lstStyle/>
            <a:p>
              <a:r>
                <a:rPr lang="en-US" sz="1100" b="1" dirty="0">
                  <a:solidFill>
                    <a:prstClr val="black"/>
                  </a:solidFill>
                </a:rPr>
                <a:t>Tolerant species</a:t>
              </a:r>
              <a:endParaRPr lang="en-US" sz="1100" b="1" dirty="0">
                <a:solidFill>
                  <a:prstClr val="black"/>
                </a:solidFill>
              </a:endParaRPr>
            </a:p>
          </p:txBody>
        </p:sp>
      </p:grpSp>
      <p:sp>
        <p:nvSpPr>
          <p:cNvPr id="9" name="TextBox 8"/>
          <p:cNvSpPr txBox="1"/>
          <p:nvPr/>
        </p:nvSpPr>
        <p:spPr>
          <a:xfrm>
            <a:off x="457200" y="1619071"/>
            <a:ext cx="7545644" cy="1200329"/>
          </a:xfrm>
          <a:prstGeom prst="rect">
            <a:avLst/>
          </a:prstGeom>
          <a:noFill/>
        </p:spPr>
        <p:txBody>
          <a:bodyPr wrap="square" rtlCol="0">
            <a:spAutoFit/>
          </a:bodyPr>
          <a:lstStyle/>
          <a:p>
            <a:pPr>
              <a:spcBef>
                <a:spcPct val="20000"/>
              </a:spcBef>
              <a:buClr>
                <a:srgbClr val="387C2C"/>
              </a:buClr>
            </a:pPr>
            <a:r>
              <a:rPr lang="en-US" spc="-70" dirty="0">
                <a:solidFill>
                  <a:prstClr val="black"/>
                </a:solidFill>
              </a:rPr>
              <a:t>"</a:t>
            </a:r>
            <a:r>
              <a:rPr lang="en-US" b="1" spc="-70" dirty="0">
                <a:solidFill>
                  <a:prstClr val="black"/>
                </a:solidFill>
              </a:rPr>
              <a:t>Herbicide resistance</a:t>
            </a:r>
            <a:r>
              <a:rPr lang="en-US" spc="-70" dirty="0">
                <a:solidFill>
                  <a:prstClr val="black"/>
                </a:solidFill>
              </a:rPr>
              <a:t> is the </a:t>
            </a:r>
            <a:r>
              <a:rPr lang="en-US" u="sng" spc="-70" dirty="0">
                <a:solidFill>
                  <a:srgbClr val="114B0F"/>
                </a:solidFill>
              </a:rPr>
              <a:t>inherited ability </a:t>
            </a:r>
            <a:r>
              <a:rPr lang="en-US" spc="-70" dirty="0">
                <a:solidFill>
                  <a:prstClr val="black"/>
                </a:solidFill>
              </a:rPr>
              <a:t>of a plant </a:t>
            </a:r>
            <a:r>
              <a:rPr lang="en-US" u="sng" spc="-70" dirty="0">
                <a:solidFill>
                  <a:srgbClr val="114B0F"/>
                </a:solidFill>
              </a:rPr>
              <a:t>to survive and reproduce </a:t>
            </a:r>
            <a:r>
              <a:rPr lang="en-US" spc="-70" dirty="0">
                <a:solidFill>
                  <a:prstClr val="black"/>
                </a:solidFill>
              </a:rPr>
              <a:t>following exposure to a dose of herbicide </a:t>
            </a:r>
            <a:r>
              <a:rPr lang="en-US" u="sng" spc="-70" dirty="0">
                <a:solidFill>
                  <a:srgbClr val="114B0F"/>
                </a:solidFill>
              </a:rPr>
              <a:t>normally lethal to the wild type</a:t>
            </a:r>
            <a:r>
              <a:rPr lang="en-US" spc="-70" dirty="0">
                <a:solidFill>
                  <a:prstClr val="black"/>
                </a:solidFill>
              </a:rPr>
              <a:t>. In a plant, resistance may be naturally occurring or induced by such techniques as genetic engineering or selection of variants produced by tissue culture or mutagenesis." </a:t>
            </a:r>
          </a:p>
        </p:txBody>
      </p:sp>
      <p:sp>
        <p:nvSpPr>
          <p:cNvPr id="10" name="TextBox 9"/>
          <p:cNvSpPr txBox="1"/>
          <p:nvPr/>
        </p:nvSpPr>
        <p:spPr>
          <a:xfrm>
            <a:off x="457200" y="4059704"/>
            <a:ext cx="8210416" cy="923330"/>
          </a:xfrm>
          <a:prstGeom prst="rect">
            <a:avLst/>
          </a:prstGeom>
          <a:noFill/>
        </p:spPr>
        <p:txBody>
          <a:bodyPr wrap="square" rtlCol="0">
            <a:spAutoFit/>
          </a:bodyPr>
          <a:lstStyle/>
          <a:p>
            <a:pPr>
              <a:spcBef>
                <a:spcPct val="20000"/>
              </a:spcBef>
              <a:buClr>
                <a:srgbClr val="387C2C"/>
              </a:buClr>
              <a:defRPr/>
            </a:pPr>
            <a:r>
              <a:rPr lang="en-US" spc="-80" dirty="0">
                <a:solidFill>
                  <a:prstClr val="black"/>
                </a:solidFill>
              </a:rPr>
              <a:t>"</a:t>
            </a:r>
            <a:r>
              <a:rPr lang="en-US" b="1" spc="-80" dirty="0">
                <a:solidFill>
                  <a:prstClr val="black"/>
                </a:solidFill>
              </a:rPr>
              <a:t>Herbicide tolerance</a:t>
            </a:r>
            <a:r>
              <a:rPr lang="en-US" spc="-80" dirty="0">
                <a:solidFill>
                  <a:prstClr val="black"/>
                </a:solidFill>
              </a:rPr>
              <a:t> is the </a:t>
            </a:r>
            <a:r>
              <a:rPr lang="en-US" u="sng" spc="-80" dirty="0">
                <a:solidFill>
                  <a:srgbClr val="114B0F"/>
                </a:solidFill>
              </a:rPr>
              <a:t>inherent ability </a:t>
            </a:r>
            <a:r>
              <a:rPr lang="en-US" spc="-80" dirty="0">
                <a:solidFill>
                  <a:prstClr val="black"/>
                </a:solidFill>
              </a:rPr>
              <a:t>of a species to survive and reproduce after herbicide treatment. This implies that there was no selection or genetic manipulation to make the plant tolerant; it is naturally tolerant."</a:t>
            </a:r>
          </a:p>
        </p:txBody>
      </p:sp>
    </p:spTree>
    <p:custDataLst>
      <p:tags r:id="rId1"/>
    </p:custDataLst>
    <p:extLst>
      <p:ext uri="{BB962C8B-B14F-4D97-AF65-F5344CB8AC3E}">
        <p14:creationId xmlns:p14="http://schemas.microsoft.com/office/powerpoint/2010/main" val="98278924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THEME_BG_IMAGE" val=""/>
  <p:tag name="MMPROD_UIDATA" val="&lt;database version=&quot;7.0&quot;&gt;&lt;object type=&quot;1&quot; unique_id=&quot;10001&quot;&gt;&lt;property id=&quot;20141&quot; value=&quot;Herbicide Resistance WSSA Definitions&quot;/&gt;&lt;property id=&quot;20148&quot; value=&quot;5&quot;/&gt;&lt;property id=&quot;20184&quot; value=&quot;7&quot;/&gt;&lt;property id=&quot;20224&quot; value=&quot;I:\WSSA\WSSA-new\three\new13\extra_Slide&quot;/&gt;&lt;property id=&quot;20250&quot; value=&quot;0&quot;/&gt;&lt;property id=&quot;20251&quot; value=&quot;0&quot;/&gt;&lt;property id=&quot;20259&quot; value=&quot;1&quot;/&gt;&lt;object type=&quot;8&quot; unique_id=&quot;10400&quot;&gt;&lt;/object&gt;&lt;object type=&quot;2&quot; unique_id=&quot;10401&quot;&gt;&lt;object type=&quot;3&quot; unique_id=&quot;10402&quot;&gt;&lt;property id=&quot;20148&quot; value=&quot;5&quot;/&gt;&lt;property id=&quot;20300&quot; value=&quot;Slide 1 - &amp;quot;Herbicide Resistance WSSA Definitions&amp;quot;&quot;/&gt;&lt;property id=&quot;20307&quot; value=&quot;257&quot;/&gt;&lt;property id=&quot;20309&quot; value=&quot;-1&quot;/&gt;&lt;/object&gt;&lt;/object&gt;&lt;object type=&quot;10&quot; unique_id=&quot;10421&quot;&gt;&lt;object type=&quot;11&quot; unique_id=&quot;10422&quot;&gt;&lt;/object&gt;&lt;/object&gt;&lt;object type=&quot;4&quot; unique_id=&quot;10423&quot;&gt;&lt;/object&gt;&lt;/object&gt;&lt;/database&gt;"/>
  <p:tag name="MMPROD_TAG_VCONFIG" val="PD94bWwgdmVyc2lvbj0iMS4wIiBlbmNvZGluZz0iVVRGLTgiPz4NCjxjb25maWd1cmF0aW9uPg0KCTxicmFuZGluZz4NCgkJPHVpZm9udCBuYW1lPSJGT05UX05PVEVTX1RFWFQiIHZhbHVlPSJWZXJkYW5hLDksZmFsc2UsZmFsc2UsZmFsc2UiLz4NCgk8L2JyYW5kaW5nPg0KCTxjb2xvcnM+DQoJCTx1aWNvbG9yIG5hbWU9InByaW1hcnkiIHZhbHVlPSIweDZGODQ4OCIvPg0KCQk8dWljb2xvciBuYW1lPSJnbG93IiB2YWx1ZT0iMHgzNUQzMzQiLz4NCgkJPHVpY29sb3IgbmFtZT0idGV4dCIgdmFsdWU9IjB4RkZGRkZGIi8+DQoJCTx1aWNvbG9yIG5hbWU9ImxpZ2h0IiB2YWx1ZT0iMHg0RTVENjAiLz4NCgkJPHVpY29sb3IgbmFtZT0ic2hhZG93IiB2YWx1ZT0iMHgwMDAwMDAiLz4NCgkJPHVpY29sb3IgbmFtZT0iYmFja2dyb3VuZCIgdmFsdWU9IjB4NzI3OTcxIi8+DQoJPC9jb2xvcnM+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DQoJCTx1aXNob3cgbmFtZT0idGh1bWJuYWlsIiB2YWx1ZT0idHJ1ZSIvPg0KCQk8dWlzaG93IG5hbWU9Im5vdGVzIiB2YWx1ZT0idHJ1ZSIvPg0KCQk8dWlzaG93IG5hbWU9InNlYXJjaCIgdmFsdWU9InRydWUiLz4NCgkJPHVpc2hvdyBuYW1lPSJxdWl6IiB2YWx1ZT0idHJ1ZSIvPg0KCQk8dWlzaG93IG5hbWU9ImF0dGFjaG1lbnRzIiB2YWx1ZT0idHJ1ZSIvPg0KCQk8dWlzaG93IG5hbWU9InV0aWxzIiB2YWx1ZT0idHJ1ZSIvPg0KCQk8dWlzaG93IG5hbWU9InZvbHVtZSIgdmFsdWU9InRydWUiLz4NCgkJPHVpc2hvdyBuYW1lPSJwbGF5YmFyIiB2YWx1ZT0idHJ1ZSIvPg0KCQk8dWlzaG93IG5hbWU9InRhbGtpbmdoZWFkIiB2YWx1ZT0idHJ1ZSIvPg0KCQk8dWlzaG93IG5hbWU9InNpZGViYXJvbnJpZ2h0IiB2YWx1ZT0idHJ1ZSIvPg0KCQk8dWlzaG93IG5hbWU9InZpZXdjaGFuZ2UiIHZhbHVlPSJ0cnVlIi8+DQoJCTx1aXNob3cgbmFtZT0iYWx3YXlzU2NydW5jaCIgdmFsdWU9ImZhbHNlIi8+DQoJCTx1aXNob3cgbmFtZT0iaW5pdGlhbGRpc3BsYXltb2RlaXNub3JtYWwiIHZhbHVlPSJ0cnVlIi8+DQoJCTx1aXJlcGxhY2UgbmFtZT0ibG9nbyIgdmFsdWU9IiIvPg0KCQk8dWlyZXBsYWNlIG5hbWU9ImJnaW1hZ2UiIHZhbHVlPSIiLz4NCgkJPHVpcmVwbGFjZSBuYW1lPSJpbml0aWFsdGFiIiB2YWx1ZT0ib3V0bGlu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DQoJCTx1aXRleHQgbmFtZT0iU0NSVUJCQVJTVEFUVVNfTk9BVURJTyIgdmFsdWU9Ik5vIEF1ZGlvIi8+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DQoJCTx1aXRleHQgbmFtZT0iU0NSVUJCQVJTVEFUVVNfUkVWSUVXUVVJWiIgdmFsdWU9IlJldmlld2luZyBRdWl6Ii8+DQoJCTwhLS0gc3Vic3RpdHV0aW9uOiAlbSA9PSBtaW51dGVzIHJlbWFpbmluZyAtLT4NCgkJPCEtLSBzdWJzdGl0dXRpb246ICVzID09IHNlY29uZHMgcmVtYWluaW5nIC0tPg0KCQk8dWl0ZXh0IG5hbWU9IkVMQVBTRUQiIHZhbHVlPSIlbSBNaW51dGVzICVzIFNlY29uZHMgUmVtYWluaW5nIi8+DQoJCTx1aXRleHQgbmFtZT0iTk9URk9VTkQiIHZhbHVlPSJOb3RoaW5nIEZvdW5kIi8+DQoJCTx1aXRleHQgbmFtZT0iQVRUQUNITUVOVFMiIHZhbHVlPSJBdHRhY2htZW50cy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DQoJCTwhLS1xdWl6IHBvZCBhbmQgbWVzc2FnZSBib3ggdGV4dHMtLT4NCgkJPHVpdGV4dCBuYW1lPSJRVUlaUE9EX1FVSVpfQVRURU1QVCIgdmFsdWU9IlF1aXogQXR0ZW1wdDoiLz4NCgkJPHVpdGV4dCBuYW1lPSJRVUlaUE9EX1FVSVpfQVRURU1QVF9WQUxVRSIgdmFsdWU9IiVuIG9mICV0Ii8+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DQoJCTx1aXRleHQgbmFtZT0iUVVJWlBPRF9RVUlaQVRNUFRfSU5GIiB2YWx1ZT0iSW5maW5pdGUiLz4NCgkJPHVpdGV4dCBuYW1lPSJRVUlaUE9EX1FVRVNBVE1QVF9JTkYiIHZhbHVlPSJJbmZpbml0ZSIvPg0KCQk8dWl0ZXh0IG5hbWU9IldBUk5JTkdNU0dfWUVTU1RSSU5HIiB2YWx1ZT0iWWVzIi8+DQoJCTx1aXRleHQgbmFtZT0iV0FSTklOR01TR19OT1NUUklORyIgdmFsdWU9Ik5vIi8+DQoJCTx1aXRleHQgbmFtZT0iV0FSTklOR01TR19USVRMRVNUUklORyIgdmFsdWU9IlF1aXogTmF2aWdhdGlvbiBXYXJuaW5nIi8+DQoJCTx1aXRleHQgbmFtZT0iV0FSTklOR01TR19NU0dTVFJJTkciIHZhbHVlPSJUaGVyZSBhcmUgdW4tYXR0ZW1wdGVkIHF1ZXN0aW9ucyBpbiB0aGlzIFF1aXouJiN4QTsmI3hBO0NsaWNraW5nIFllcyB3aWxsIHRha2UgeW91IG91dCBvZiB0aGUgUXVpei4gQ2xpY2sgTm8gdG8gY29udGludWUgdGhlIFF1aXouIi8+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DQoJCTx1aXRleHQgbmFtZT0iRE9DV1JBUF9USVRMRSIgdmFsdWU9IlByZXNlbnRlciBGaWxlIEF0dGFjaG1lbnQiLz4NCgkJPHVpdGV4dCBuYW1lPSJET0NXUkFQX01TRyIgdmFsdWU9IlNhdmUgdG8gTXkgQ29tcHV0ZXIiLz4NCgkJPHVpdGV4dCBuYW1lPSJET0NXUkFQX1BST01QVCIgdmFsdWU9IkNsaWNrIHRvIERvd25sb2FkIi8+DQoJPC9sYW5ndWFnZT4NCgk8bGFuZ3VhZ2UgaWQ9ImRl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ZvbGllICVuIi8+DQoJCTwhLS0gc3Vic3RpdHV0aW9uOiAlbiA9PSBzbGlkZSBudW1iZXIgLS0+DQoJCTwhLS0gc3Vic3RpdHV0aW9uOiAldCA9PSB0b3RhbCBzbGlkZSBjb3VudCAtLT4NCgkJPHVpdGV4dCBuYW1lPSJTQ1JVQkJBUlNUQVRVU19TTElERUlORk8iIHZhbHVlPSJGb2xpZSAlbiAvICV0IHwgIi8+DQoJCTx1aXRleHQgbmFtZT0iU0NSVUJCQVJTVEFUVVNfU1RPUFBFRCIgdmFsdWU9IkJlZW5kZXQiLz4NCgkJPHVpdGV4dCBuYW1lPSJTQ1JVQkJBUlNUQVRVU19QTEFZSU5HIiB2YWx1ZT0iV2llZGVyZ2FiZSIvPg0KCQk8dWl0ZXh0IG5hbWU9IlNDUlVCQkFSU1RBVFVTX05PQVVESU8iIHZhbHVlPSJLZWluIEF1ZGlvIi8+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DQoJCTx1aXRleHQgbmFtZT0iU0NSVUJCQVJTVEFUVVNfUkVWSUVXUVVJWiIgdmFsdWU9Ik5vY2htYWxzIGR1cmNoc2VoZW4iLz4NCgkJPCEtLSBzdWJzdGl0dXRpb246ICVtID09IG1pbnV0ZXMgcmVtYWluaW5nIC0tPg0KCQk8IS0tIHN1YnN0aXR1dGlvbjogJXMgPT0gc2Vjb25kcyByZW1haW5pbmcgLS0+DQoJCTx1aXRleHQgbmFtZT0iRUxBUFNFRCIgdmFsdWU9IlJlc3RkYXVlcjogJW0gTWludXRlbiAlcyBTZWt1bmRlbiIvPg0KCQk8dWl0ZXh0IG5hbWU9Ik5PVEZPVU5EIiB2YWx1ZT0iTmljaHRzIGdlZnVuZGVuIi8+DQoJCTx1aXRleHQgbmFtZT0iQVRUQUNITUVOVFMiIHZhbHVlPSJBbmxhZ2VuIi8+DQoJCTwhLS0gc3Vic3RpdHV0aW9uOiAlcCA9PSBjdXJyZW50IHNwZWFrZXIncyB0aXRsZSAtLT4NCgkJPHVpdGV4dCBuYW1lPSJCSU9XSU5fVElUTEUiIHZhbHVlPSJTcHJlY2hlcjogJXAiLz4NCgkJPHVpdGV4dCBuYW1lPSJCSU9CVE5fVElUTEUiIHZhbHVlPSJTcHJlY2hlciIvPg0KCQk8dWl0ZXh0IG5hbWU9IkRJVklERVJCVE5fVElUTEUiIHZhbHVlPSJ8Ii8+DQoJCTx1aXRleHQgbmFtZT0iQ09OVEFDVEJUTl9USVRMRSIgdmFsdWU9IktvbnRha3QiLz4NCgkJPHVpdGV4dCBuYW1lPSJUQUJfUVVJWiIgdmFsdWU9IlF1aXoiLz4NCgkJPHVpdGV4dCBuYW1lPSJUQUJfT1VUTElORSIgdmFsdWU9IlN0cnVrdHVyIi8+DQoJCTx1aXRleHQgbmFtZT0iVEFCX1RIVU1CIiB2YWx1ZT0iTWluaWF0dXIiLz4NCgkJPHVpdGV4dCBuYW1lPSJUQUJfTk9URVMiIHZhbHVlPSJOb3RpemVuIi8+DQoJCTx1aXRleHQgbmFtZT0iVEFCX1NFQVJDSCIgdmFsdWU9IlN1Y2hlbiIvPg0KCQk8dWl0ZXh0IG5hbWU9IlNMSURFX0hFQURJTkciIHZhbHVlPSJGb2xpZW50aXRlbCIvPg0KCQk8dWl0ZXh0IG5hbWU9IkRVUkFUSU9OX0hFQURJTkciIHZhbHVlPSJEYXVlciIvPg0KCQk8dWl0ZXh0IG5hbWU9IlNFQVJDSF9IRUFESU5HIiB2YWx1ZT0iVGV4dCBzdWNoZW46Ii8+DQoJCTx1aXRleHQgbmFtZT0iVEhVTUJfSEVBRElORyIgdmFsdWU9IkZvbGllIi8+DQoJCTx1aXRleHQgbmFtZT0iVEhVTUJfSU5GTyIgdmFsdWU9IkZvbGllbnRpdGVsL0RhdWVyIi8+DQoJCTx1aXRleHQgbmFtZT0iQVRUQUNITkFNRV9IRUFESU5HIiB2YWx1ZT0iRGF0ZWluYW1lIi8+DQoJCTx1aXRleHQgbmFtZT0iQVRUQUNIU0laRV9IRUFESU5HIiB2YWx1ZT0iR3LDtsOfZSIvPg0KCQk8dWl0ZXh0IG5hbWU9IlNMSURFX05PVEVTIiB2YWx1ZT0iRm9saWVubm90aXplbiIvPg0KCQk8IS0tcXVpeiBwb2QgYW5kIG1lc3NhZ2UgYm94IHRleHRzLS0+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DQoJCTx1aXRleHQgbmFtZT0iUVVJWlBPRF9RVUVTVFlQRV9TVlkiIHZhbHVlPSJVbWZyYWdlIi8+DQoJCTx1aXRleHQgbmFtZT0iUVVJWlBPRF9RVUlaQVRNUFRfSU5GIiB2YWx1ZT0iVW5lbmRsaWNoIi8+DQoJCTx1aXRleHQgbmFtZT0iUVVJWlBPRF9RVUVTQVRNUFRfSU5GIiB2YWx1ZT0iVW5lbmRsaWNoIi8+DQoJCTx1aXRleHQgbmFtZT0iV0FSTklOR01TR19ZRVNTVFJJTkciIHZhbHVlPSJKYSIvPg0KCQk8dWl0ZXh0IG5hbWU9IldBUk5JTkdNU0dfTk9TVFJJTkciIHZhbHVlPSJOZWluIi8+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JEZW4gVGVpbG5laG1lcm4gZGllIFNlaXRlbmxlaXN0ZSBhbnplaWdlbiIvPg0KCQk8dWl0ZXh0IG5hbWU9Ik1VVEUiIHZhbHVlPSJUb24gYXVzIi8+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DQoJPGxhbmd1YWdlIGlkPSJm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EaWFwb3NpdGl2ZSAlbiIvPg0KCQk8IS0tIHN1YnN0aXR1dGlvbjogJW4gPT0gc2xpZGUgbnVtYmVyIC0tPg0KCQk8IS0tIHN1YnN0aXR1dGlvbjogJXQgPT0gdG90YWwgc2xpZGUgY291bnQgLS0+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DQoJCTx1aXRleHQgbmFtZT0iU0NSVUJCQVJTVEFUVVNfVklEUExBWUlORyIgdmFsdWU9IkxlY3R1cmUgdmlkw6lvIGVuIGNvdXJzIi8+DQoJCTx1aXRleHQgbmFtZT0iU0NSVUJCQVJTVEFUVVNfTE9BRElORyIgdmFsdWU9IkNoYXJnZW1lbnQgZW4gY291cnMiLz4NCgkJPHVpdGV4dCBuYW1lPSJTQ1JVQkJBUlNUQVRVU19CVUZGRVJJTkciIHZhbHVlPSJNaXNlIGVuIG3DqW1vaXJlIi8+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DQoJCTx1aXRleHQgbmFtZT0iRUxBUFNFRCIgdmFsdWU9IiVtIG1pbnV0ZXMgJXMgc2Vjb25kZXMgcmVzdGFudGVzIi8+DQoJCTx1aXRleHQgbmFtZT0iTk9URk9VTkQiIHZhbHVlPSJSaWVuIHRyb3V2w6kiLz4NCgkJPHVpdGV4dCBuYW1lPSJBVFRBQ0hNRU5UUyIgdmFsdWU9IlBpw6hjZXMgam9pbnRlcyIvPg0KCQk8IS0tIHN1YnN0aXR1dGlvbjogJXAgPT0gY3VycmVudCBzcGVha2VyJ3MgdGl0bGUgLS0+DQoJCTx1aXRleHQgbmFtZT0iQklPV0lOX1RJVExFIiB2YWx1ZT0iQmlvIDogJXAiLz4NCgkJPHVpdGV4dCBuYW1lPSJCSU9CVE5fVElUTEUiIHZhbHVlPSJCaW8gOiIvPg0KCQk8dWl0ZXh0IG5hbWU9IkRJVklERVJCVE5fVElUTEUiIHZhbHVlPSJ8Ii8+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DQoJCTx1aXRleHQgbmFtZT0iUVVJWlBPRF9RVUlaX1NDT1JFIiB2YWx1ZT0iTm90ZSBvYnRlbnVlIDoiLz4NCgkJPHVpdGV4dCBuYW1lPSJRVUlaUE9EX1FVSVpfUEFTU1NDT1JFIiB2YWx1ZT0iTm90ZSBkJ2FkbWlzc2liaWxpdMOpwqA6Ii8+DQoJCTx1aXRleHQgbmFtZT0iUVVJWlBPRF9RVUlaX01BWFNDT1JFIiB2YWx1ZT0iTm90ZSBtYXhpbWFsZSA6Ii8+DQoJCTx1aXRleHQgbmFtZT0iUVVJWlBPRF9RVUVTQVRNUFRfU1RSIiB2YWx1ZT0iVGVudGF0aXZlIDogJW4gc3VyICV0Ii8+DQoJCTx1aXRleHQgbmFtZT0iUVVJWlBPRF9RVUVTVFlQRV9TVFIiIHZhbHVlPSJUeXBlOiAlcyIvPg0KCQk8dWl0ZXh0IG5hbWU9IlFVSVpQT0RfUVVFU1RZUEVfR1JEIiB2YWx1ZT0iTm90w6kiLz4NCgkJPHVpdGV4dCBuYW1lPSJRVUlaUE9EX1FVRVNUWVBFX1NWWSIgdmFsdWU9IkVucXXDqnRlIi8+DQoJCTx1aXRleHQgbmFtZT0iUVVJWlBPRF9RVUlaQVRNUFRfSU5GIiB2YWx1ZT0iSWxsaW1pdMOpIi8+DQoJCTx1aXRleHQgbmFtZT0iUVVJWlBPRF9RVUVTQVRNUFRfSU5GIiB2YWx1ZT0iSWxsaW1pdMOpIi8+DQoJCTx1aXRleHQgbmFtZT0iV0FSTklOR01TR19ZRVNTVFJJTkciIHZhbHVlPSJPdWkiLz4NCgkJPHVpdGV4dCBuYW1lPSJXQVJOSU5HTVNHX05PU1RSSU5HIiB2YWx1ZT0iTm9uIi8+DQoJCTx1aXRleHQgbmFtZT0iV0FSTklOR01TR19USVRMRVNUUklORyIgdmFsdWU9IkF2ZXJ0aXNzZW1lbnQgZGUgbmF2aWdhdGlvbiBkdSBxdWVzdGlvbm5haXJlIi8+DQoJCTx1aXRleHQgbmFtZT0iV0FSTklOR01TR19NU0dTVFJJTkciIHZhbHVlPSJWb3VzIG4nYXZleiBwYXMgcsOpcG9uZHUgw6AgY2VydGFpbmVzIHF1ZXN0aW9ucyBkZSBjZSBxdWVzdGlvbm5haXJlLiYjeEE7JiN4QTtTaSB2b3VzIGNsaXF1ZXogc3VyIE91aSwgdm91cyBxdWl0dGVyZXogbGUgcXVlc3Rpb25uYWlyZS4gQ2xpcXVleiBzdXIgTm9uIHBvdXIgY29udGludWVyIGxlIHF1ZXN0aW9ubmFpcmUuIi8+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DQoJCTx1aWZvbnQgbmFtZT0iRk9OVF9QUkVTRU5URVJUSVRMRSIgdmFsdWU9IlZlcmRhbmEsMTE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DQoJCTwhLS0gc3Vic3RpdHV0aW9uOiAlbiA9PSBzbGlkZSBudW1iZXIgLS0+DQoJCTwhLS0gc3Vic3RpdHV0aW9uOiAldCA9PSB0b3RhbCBzbGlkZSBjb3VudCAtLT4NCgkJPHVpdGV4dCBuYW1lPSJTQ1JVQkJBUlNUQVRVU19TTElERUlORk8iIHZhbHVlPSLjgrnjg6njgqTjg4kgOiAlbiAvICV0IHwgIi8+DQoJCTx1aXRleHQgbmFtZT0iU0NSVUJCQVJTVEFUVVNfU1RPUFBFRCIgdmFsdWU9IuWBnOatoiIvPg0KCQk8dWl0ZXh0IG5hbWU9IlNDUlVCQkFSU1RBVFVTX1BMQVlJTkciIHZhbHVlPSLlho3nlJ/kuK0iLz4NCgkJPHVpdGV4dCBuYW1lPSJTQ1JVQkJBUlNUQVRVU19OT0FVRElPIiB2YWx1ZT0i6Z+z5aOw44Gq44GXIi8+DQoJCTx1aXRleHQgbmFtZT0iU0NSVUJCQVJTVEFUVVNfVklEUExBWUlORyIgdmFsdWU9IuODk+ODh+OCquWGjeeUn+S4rSIvPg0KCQk8dWl0ZXh0IG5hbWU9IlNDUlVCQkFSU1RBVFVTX0xPQURJTkciIHZhbHVlPSLjg63jg7zjg4nkuK0iLz4NCgkJPHVpdGV4dCBuYW1lPSJTQ1JVQkJBUlNUQVRVU19CVUZGRVJJTkciIHZhbHVlPSLjg5Djg4Pjg5XjgqHkuK0iLz4NCgkJPHVpdGV4dCBuYW1lPSJTQ1JVQkJBUlNUQVRVU19RVUVTVElPTiIgdmFsdWU9IuizquWVj+OBq+etlOOBiOOBpuS4i+OBleOBhCIvPg0KCQk8dWl0ZXh0IG5hbWU9IlNDUlVCQkFSU1RBVFVTX1JFVklFV1FVSVoiIHZhbHVlPSLjgq/jgqTjgrrjgpLjg6zjg5Pjg6Xjg7zjgZfjgabjgYTjgb7jgZkiLz4NCgkJPCEtLSBzdWJzdGl0dXRpb246ICVtID09IG1pbnV0ZXMgcmVtYWluaW5nIC0tPg0KCQk8IS0tIHN1YnN0aXR1dGlvbjogJXMgPT0gc2Vjb25kcyByZW1haW5pbmcgLS0+DQoJCTx1aXRleHQgbmFtZT0iRUxBUFNFRCIgdmFsdWU9Iuaui+OCiiA6ICVtIOWIhiAlcyDnp5IiLz4NCgkJPHVpdGV4dCBuYW1lPSJOT1RGT1VORCIgdmFsdWU9IuS9leOCguimi+OBpOOBi+OCiuOBvuOBm+OCkyIvPg0KCQk8dWl0ZXh0IG5hbWU9IkFUVEFDSE1FTlRTIiB2YWx1ZT0i5re75LuYIi8+DQoJCTwhLS0gc3Vic3RpdHV0aW9uOiAlcCA9PSBjdXJyZW50IHNwZWFrZXIncyB0aXRsZSAtLT4NCgkJPHVpdGV4dCBuYW1lPSJCSU9XSU5fVElUTEUiIHZhbHVlPSLntYzmrbQgOiAlcCIvPg0KCQk8dWl0ZXh0IG5hbWU9IkJJT0JUTl9USVRMRSIgdmFsdWU9Iue1jOattCIvPg0KCQk8dWl0ZXh0IG5hbWU9IkRJVklERVJCVE5fVElUTEUiIHZhbHVlPSJ8Ii8+DQoJCTx1aXRleHQgbmFtZT0iQ09OVEFDVEJUTl9USVRMRSIgdmFsdWU9IuOBiuWVj+OBhOWQiOOCj+OBmyIvPg0KCQk8dWl0ZXh0IG5hbWU9IlRBQl9RVUlaIiB2YWx1ZT0i44Kv44Kk44K6Ii8+DQoJCTx1aXRleHQgbmFtZT0iVEFCX09VVExJTkUiIHZhbHVlPSLjgqLjgqbjg4jjg6njgqTjg7MiLz4NCgkJPHVpdGV4dCBuYW1lPSJUQUJfVEhVTUIiIHZhbHVlPSLjgrXjg6Djg43jg7zjg6siLz4NCgkJPHVpdGV4dCBuYW1lPSJUQUJfTk9URVMiIHZhbHVlPSLjg47jg7zjg4giLz4NCgkJPHVpdGV4dCBuYW1lPSJUQUJfU0VBUkNIIiB2YWx1ZT0i5qSc57SiIi8+DQoJCTx1aXRleHQgbmFtZT0iU0xJREVfSEVBRElORyIgdmFsdWU9IuOCueODqeOCpOODieOCv+OCpOODiOODqyIvPg0KCQk8dWl0ZXh0IG5hbWU9IkRVUkFUSU9OX0hFQURJTkciIHZhbHVlPSLplbfjgZUiLz4NCgkJPHVpdGV4dCBuYW1lPSJTRUFSQ0hfSEVBRElORyIgdmFsdWU9IuaknOe0ouOBmeOCi+ODhuOCreOCueODiCA6ICIvPg0KCQk8dWl0ZXh0IG5hbWU9IlRIVU1CX0hFQURJTkciIHZhbHVlPSLjgrnjg6njgqTjg4kiLz4NCgkJPHVpdGV4dCBuYW1lPSJUSFVNQl9JTkZPIiB2YWx1ZT0i44K544Op44Kk44OJ44K/44Kk44OI44OrIC8g6ZW344GVIi8+DQoJCTx1aXRleHQgbmFtZT0iQVRUQUNITkFNRV9IRUFESU5HIiB2YWx1ZT0i44OV44Kh44Kk44Or5ZCNIi8+DQoJCTx1aXRleHQgbmFtZT0iQVRUQUNIU0laRV9IRUFESU5HIiB2YWx1ZT0i44K144Kk44K6Ii8+DQoJCTx1aXRleHQgbmFtZT0iU0xJREVfTk9URVMiIHZhbHVlPSLjgrnjg6njgqTjg4njg47jg7zjg4giLz4NCgkJPCEtLXF1aXogcG9kIGFuZCBtZXNzYWdlIGJveCB0ZXh0cy0tPg0KCQk8dWl0ZXh0IG5hbWU9IlFVSVpQT0RfUVVJWl9BVFRFTVBUIiB2YWx1ZT0i44Kv44Kk44K66Kmm6KGM5Zue5pWwIDogIi8+DQoJCTx1aXRleHQgbmFtZT0iUVVJWlBPRF9RVUlaX0FUVEVNUFRfVkFMVUUiIHZhbHVlPSIlbiAvICV0Ii8+DQoJCTx1aXRleHQgbmFtZT0iUVVJWlBPRF9RVUlaX1NDT1JFIiB2YWx1ZT0i44K544Kz44KiIDogIi8+DQoJCTx1aXRleHQgbmFtZT0iUVVJWlBPRF9RVUlaX1BBU1NTQ09SRSIgdmFsdWU9IuWQiOagvOeCuSA6Ii8+DQoJCTx1aXRleHQgbmFtZT0iUVVJWlBPRF9RVUlaX01BWFNDT1JFIiB2YWx1ZT0i5pyA6auY5b6X54K5IDogIi8+DQoJCTx1aXRleHQgbmFtZT0iUVVJWlBPRF9RVUVTQVRNUFRfU1RSIiB2YWx1ZT0i6Kmm6KGM5Zue5pWwIDogJW4gLyAldCIvPg0KCQk8dWl0ZXh0IG5hbWU9IlFVSVpQT0RfUVVFU1RZUEVfU1RSIiB2YWx1ZT0i44K/44Kk44OXIDogJXMiLz4NCgkJPHVpdGV4dCBuYW1lPSJRVUlaUE9EX1FVRVNUWVBFX0dSRCIgdmFsdWU9IuipleS+oSIvPg0KCQk8dWl0ZXh0IG5hbWU9IlFVSVpQT0RfUVVFU1RZUEVfU1ZZIiB2YWx1ZT0i44Ki44Oz44Kx44O844OIIi8+DQoJCTx1aXRleHQgbmFtZT0iUVVJWlBPRF9RVUlaQVRNUFRfSU5GIiB2YWx1ZT0i54Sh5Yi26ZmQIi8+DQoJCTx1aXRleHQgbmFtZT0iUVVJWlBPRF9RVUVTQVRNUFRfSU5GIiB2YWx1ZT0i54Sh5Yi26ZmQIi8+DQoJCTx1aXRleHQgbmFtZT0iV0FSTklOR01TR19ZRVNTVFJJTkciIHZhbHVlPSLjga/jgYQiLz4NCgkJPHVpdGV4dCBuYW1lPSJXQVJOSU5HTVNHX05PU1RSSU5HIiB2YWx1ZT0i44GE44GE44GIIi8+DQoJCTx1aXRleHQgbmFtZT0iV0FSTklOR01TR19USVRMRVNUUklORyIgdmFsdWU9IuOCr+OCpOOCuuOBruODiuODk+OCsuODvOOCt+ODp+ODs+OBq+mWouOBmeOCi+itpuWRiiIvPg0KCQk8dWl0ZXh0IG5hbWU9IldBUk5JTkdNU0dfTVNHU1RSSU5HIiB2YWx1ZT0i44GT44Gu44Kv44Kk44K644Gr44Gv44CB44G+44Gg6Kej562U44GX44Gm44GE44Gq44GE6LOq5ZWP44GM44GC44KK44G+44GZ44CCJiN4QTsmI3hBOyDjgq/jgqTjgrrjgpLntYLkuobjgZnjgovjgavjga/jgIHjgIzjga/jgYTjgI3jgpLjgq/jg6rjg4Pjgq/jgZfjgb7jgZnjgILjgq/jgqTjgrrjgpLntprooYzjgZnjgovjgavjga/jgIHjgIzjgYTjgYTjgYjjgI3jgpLjgq/jg6rjg4Pjgq/jgZfjgb7jgZnjgIIiLz4NCgkJPHVpdGV4dCBuYW1lPSJJTkZPUk1BVElPTl9IMjY0X0ZMQVNIUExBWUVSIiB2YWx1ZT0i44GK5L2/44GE44Gu44Kz44Oz44OU44Ol44O844K/44Gr54++5Zyo44Kk44Oz44K544OI44O844Or44GV44KM44Gm44GE44KLIEZsYXNoIFBsYXllciDjga7jg5Djg7zjgrjjg6fjg7Pjga/jgIHjgZPjga7jg5Pjg4fjgqrjgpLjgrXjg53jg7zjg4jjgZfjgabjgYTjgb7jgZvjgpPjgILmnIDmlrDjga4gRmxhc2ggUGxheWVyIOOCkuODgOOCpuODs+ODreODvOODieOBmeOCi+OBq+OBr+OAgeODk+ODh+OCqumgmOWfn+OCkuOCr+ODquODg+OCr+OBl+OBpuOBj+OBoOOBleOBhOOAgiIvPg0KCQk8IS0tIHN1YnN0aXR1dGlvbjogJXAgPT0gcHJlc2VudGF0aW9uIHRpdGxlIC0tPg0KCQk8IS0tIHN1YnN0aXR1dGlvbjogJXMgPT0gc2xpZGUgdGl0bGUgLS0+DQoJCTwhLS0gc3Vic3RpdHV0aW9uOiAlbiA9PSBzbGlkZSBudW1iZXIgLS0+DQoJCTx1aXRleHQgbmFtZT0iQk9PS01BUksiIHZhbHVlPSJBZG9iZSBQcmVzZW50ZXIgLSAlcCIvPg0KCQk8IS0tIHN1YnN0aXR1dGlvbjogJXAgPT0gcHJlc2VudGF0aW9uIHRpdGxlIC0tPg0KCQk8IS0tIHN1YnN0aXR1dGlvbjogJXMgPT0gc2xpZGUgdGl0bGUgLS0+DQoJCTwhLS0gc3Vic3RpdHV0aW9uOiAlbiA9PSBzbGlkZSBudW1iZXIgLS0+DQoJCTx1aXRleHQgbmFtZT0iQk9PS01BUktTTElERSIgdmFsdWU9IkFkb2JlIFByZXNlbnRlciAtICVwICVzIi8+DQoJCTx1aXRleHQgbmFtZT0iU0hPV1NJREVCQVIiIHZhbHVlPSLjgrXjgqTjg4njg5Djg7zjgpLlj4LliqDogIXjgavopovjgZvjgosiLz4NCgkJPHVpdGV4dCBuYW1lPSJNVVRFIiB2YWx1ZT0i44Of44Ol44O844OIIi8+DQoJCTx1aXRleHQgbmFtZT0iRE9DV1JBUF9USVRMRSIgdmFsdWU9IlByZXNlbnRlciDmt7vku5jjg5XjgqHjgqTjg6siLz4NCgkJPHVpdGV4dCBuYW1lPSJET0NXUkFQX01TRyIgdmFsdWU9IuODnuOCpOOCs+ODs+ODlOODpeODvOOCv+OBq+S/neWtmCIvPg0KCQk8dWl0ZXh0IG5hbWU9IkRPQ1dSQVBfUFJPTVBUIiB2YWx1ZT0i44Kv44Oq44OD44Kv44GX44Gm44OA44Km44Oz44Ot44O844OJIi8+DQoJPC9sYW5ndWFnZT4NCgk8bGFuZ3VhZ2UgaWQ9ImtvIj4NCgkJPCEtLSBmb3JtYXQgZm9yIHVpZm9udCB2YWx1ZSBpcyAiZm9udCxzaXplLGlzYm9sZCxpc2l0YWxpYyxpc3NoYWRvd2VkIiAtLT4NCgkJPHVpZm9udCBuYW1lPSJGT05UX1FVSVpaSU5HIiB2YWx1ZT0iVmVyZGFuYSw5LGZhbHNlLGZhbHNlLGZhbHNlIi8+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xMSxmYWxzZSxmYWxzZSx0cnVlIi8+DQoJCTx1aWZvbnQgbmFtZT0iRk9OVF9CSU9XSU4iIHZhbHVlPSJWZXJkYW5hLDExLGZhbHNlLGZhbHNlLGZhbHNlIi8+DQoJCTx1aWZvbnQgbmFtZT0iRk9OVF9MSVNUSEVBRElORyIgdmFsdWU9IlZlcmRhbmEsMTEsZmFsc2UsZmFsc2UsZmFsc2UiLz4NCgkJPHVpZm9udCBuYW1lPSJGT05UX1dJTlRJVExFIiB2YWx1ZT0iVmVyZGFuYSwxM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DQoJCTwhLS0gc3Vic3RpdHV0aW9uOiAlcyA9PSBzZWNvbmRzIHJlbWFpbmluZyAtLT4NCgkJPHVpdGV4dCBuYW1lPSJFTEFQU0VEIiB2YWx1ZT0iJW3rtoQgJXPstIgg64Ko7J2MIi8+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DQoJCTx1aXRleHQgbmFtZT0iQklPQlROX1RJVExFIiB2YWx1ZT0i6rK966ClIOyGjOqwnCIvPg0KCQk8dWl0ZXh0IG5hbWU9IkRJVklERVJCVE5fVElUTEUiIHZhbHVlPSJ8Ii8+DQoJCTx1aXRleHQgbmFtZT0iQ09OVEFDVEJUTl9USVRMRSIgdmFsdWU9IuyXsOudveyymCIvPg0KCQk8dWl0ZXh0IG5hbWU9IlRBQl9RVUlaIiB2YWx1ZT0i7YC07KaIIi8+DQoJCTx1aXRleHQgbmFtZT0iVEFCX09VVExJTkUiIHZhbHVlPSLqsJzsmpQiLz4NCgkJPHVpdGV4dCBuYW1lPSJUQUJfVEhVTUIiIHZhbHVlPSLstpXshoztjJAiLz4NCgkJPHVpdGV4dCBuYW1lPSJUQUJfTk9URVMiIHZhbHVlPSLrhbjtirgiLz4NCgkJPHVpdGV4dCBuYW1lPSJUQUJfU0VBUkNIIiB2YWx1ZT0i6rKA7IOJIi8+DQoJCTx1aXRleHQgbmFtZT0iU0xJREVfSEVBRElORyIgdmFsdWU9IuyKrOudvOydtOuTnCDsoJzrqqkiLz4NCgkJPHVpdGV4dCBuYW1lPSJEVVJBVElPTl9IRUFESU5HIiB2YWx1ZT0i7J6s7IOd7Iuc6rCEIi8+DQoJCTx1aXRleHQgbmFtZT0iU0VBUkNIX0hFQURJTkciIHZhbHVlPSLthY3siqTtirgg6rKA7IOJOiIvPg0KCQk8dWl0ZXh0IG5hbWU9IlRIVU1CX0hFQURJTkciIHZhbHVlPSLsiqzrnbzsnbTrk5wiLz4NCgkJPHVpdGV4dCBuYW1lPSJUSFVNQl9JTkZPIiB2YWx1ZT0i7KCc66qpL+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siJg6Ii8+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siJg6ICVuLyV0Ii8+DQoJCTx1aXRleHQgbmFtZT0iUVVJWlBPRF9RVUVTVFlQRV9TVFIiIHZhbHVlPSLsnKDtmJU6ICVzIi8+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2AtOymiOulvCDsooXro4ztlZjroKTrqbQgW+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DQoJCTx1aWZvbnQgbmFtZT0iRk9OVF9QUkVTRU5UQVRJT05OQU1FIiB2YWx1ZT0iVmVyZGFuYSwxNCxmYWxzZSxmYWxzZSx0cnVlIi8+DQoJCTx1aWZvbnQgbmFtZT0iRk9OVF9QUkVTRU5URVJOQU1FIiB2YWx1ZT0iVmVyZGFuYSwxMCx0cnVlLGZhbHNlLHRydWUiLz4NCgkJPHVpZm9udCBuYW1lPSJGT05UX1BSRVNFTlRFUlRJVExFIiB2YWx1ZT0iVmVyZGFuYSwxMCxmYWxzZSxmYWxzZSx0cnVlIi8+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DQoJCTx1aWZvbnQgbmFtZT0iRk9OVF9USFVNQiIgdmFsdWU9IlZlcmRhbmEsOSxmYWxzZSxmYWxzZSx0cnVlIi8+DQoJCTx1aWZvbnQgbmFtZT0iRk9OVF9CSU9XSU4iIHZhbHVlPSJWZXJkYW5hLDExLGZhbHNlLGZhbHNlLGZhbHNlIi8+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DQoJCTx1aWZvbnQgbmFtZT0iRk9OVF9RVUlaUE9EX1FVRVNUSU9OX1NDT1JFIiB2YWx1ZT0iVmVyZGFuYSw5LGZhbHNlLGZhbHNlLHRydWUiLz4NCgkJPHVpZm9udCBuYW1lPSJGT05UX1FVSVpQT0RfUVVFU1RJT05fU0NPUkVfVkFMVUUiIHZhbHVlPSJWZXJkYW5hLDksdHJ1ZSxmYWxzZSx0cnVlIi8+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DQoJCTx1aWZvbnQgbmFtZT0iRk9OVF9RVUlaUE9EX1FVSVpfTUFYU0NPUkVfVkFMVUUiIHZhbHVlPSJWZXJkYW5hLDksdHJ1ZSxmYWxzZSx0cnVlIi8+DQoJCTx1aWZvbnQgbmFtZT0iRk9OVF9RVUlaUE9EX1FVSVpfUEFTU1NDT1JFIiB2YWx1ZT0iVmVyZGFuYSw5LGZhbHNlLGZhbHNlLHRydWUiLz4NCgkJPHVpZm9udCBuYW1lPSJGT05UX1FVSVpQT0RfUVVJWl9QQVNTU0NPUkVfVkFMVUUiIHZhbHVlPSJWZXJkYW5hLDksdHJ1ZSxmYWxzZSx0cnVlIi8+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DQoJCTx1aXRleHQgbmFtZT0iU0NSVUJCQVJTVEFUVVNfVklEUExBWUlORyIgdmFsdWU9IlbDrWRlbyBlbiByZXByb2QuIi8+DQoJCTx1aXRleHQgbmFtZT0iU0NSVUJCQVJTVEFUVVNfTE9BRElORyIgdmFsdWU9IkNhcmdhbmRvIi8+DQoJCTx1aXRleHQgbmFtZT0iU0NSVUJCQVJTVEFUVVNfQlVGRkVSSU5HIiB2YWx1ZT0iQWxtYWNlbmFuZG8gZW4gYsO6ZmVyIi8+DQoJCTx1aXRleHQgbmFtZT0iU0NSVUJCQVJTVEFUVVNfUVVFU1RJT04iIHZhbHVlPSJDb250ZXN0YXIgcHJlZ3VudGEiLz4NCgkJPHVpdGV4dCBuYW1lPSJTQ1JVQkJBUlNUQVRVU19SRVZJRVdRVUlaIiB2YWx1ZT0iUmV2aXNhbmRvIHBydWViYSIvPg0KCQk8IS0tIHN1YnN0aXR1dGlvbjogJW0gPT0gbWludXRlcyByZW1haW5pbmcgLS0+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DQoJCTx1aXRleHQgbmFtZT0iQklPQlROX1RJVExFIiB2YWx1ZT0iQmlvZ3JhZsOtYSIvPg0KCQk8dWl0ZXh0IG5hbWU9IkRJVklERVJCVE5fVElUTEUiIHZhbHVlPSJ8Ii8+DQoJCTx1aXRleHQgbmFtZT0iQ09OVEFDVEJUTl9USVRMRSIgdmFsdWU9IkNvbnRhY3RvIi8+DQoJCTx1aXRleHQgbmFtZT0iVEFCX1FVSVoiIHZhbHVlPSJQcnVlYmEiLz4NCgkJPHVpdGV4dCBuYW1lPSJUQUJfT1VUTElORSIgdmFsdWU9IkNvbnRvcm5vIi8+DQoJCTx1aXRleHQgbmFtZT0iVEFCX1RIVU1CIiB2YWx1ZT0iTWluaWF0LiIvPg0KCQk8dWl0ZXh0IG5hbWU9IlRBQl9OT1RFUyIgdmFsdWU9Ik5vdGFzIi8+DQoJCTx1aXRleHQgbmFtZT0iVEFCX1NFQVJDSCIgdmFsdWU9IkJ1c2NhciIvPg0KCQk8dWl0ZXh0IG5hbWU9IlNMSURFX0hFQURJTkciIHZhbHVlPSJUw610dWxvIGRlIGRpYXBvc2l0aXZhIi8+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DQoJCTx1aXRleHQgbmFtZT0iQVRUQUNITkFNRV9IRUFESU5HIiB2YWx1ZT0iTm9tYnJlIGRlIGFyY2hpdm8iLz4NCgkJPHVpdGV4dCBuYW1lPSJBVFRBQ0hTSVpFX0hFQURJTkciIHZhbHVlPSJUYW1hw7FvIi8+DQoJCTx1aXRleHQgbmFtZT0iU0xJREVfTk9URVMiIHZhbHVlPSJOb3RhcyBkZSBkaWFwb3NpdGl2YSIvPg0KCQk8IS0tcXVpeiBwb2QgYW5kIG1lc3NhZ2UgYm94IHRleHRzLS0+DQoJCTx1aXRleHQgbmFtZT0iUVVJWlBPRF9RVUlaX0FUVEVNUFQiIHZhbHVlPSJJbnRlbnRvIGRlIHBydWViYToiLz4NCgkJPHVpdGV4dCBuYW1lPSJRVUlaUE9EX1FVSVpfQVRURU1QVF9WQUxVRSIgdmFsdWU9IiVuIGRlICV0Ii8+DQoJCTx1aXRleHQgbmFtZT0iUVVJWlBPRF9RVUlaX1NDT1JFIiB2YWx1ZT0iUHVudHVhY2nDs246Ii8+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DQoJCTx1aXRleHQgbmFtZT0iV0FSTklOR01TR19ZRVNTVFJJTkciIHZhbHVlPSJTw60iLz4NCgkJPHVpdGV4dCBuYW1lPSJXQVJOSU5HTVNHX05PU1RSSU5HIiB2YWx1ZT0iTm8iLz4NCgkJPHVpdGV4dCBuYW1lPSJXQVJOSU5HTVNHX1RJVExFU1RSSU5HIiB2YWx1ZT0iQXZpc28gZGUgbmF2ZWdhY2nDs24gZGUgcHJ1ZWJhIi8+DQoJCTx1aXRleHQgbmFtZT0iV0FSTklOR01TR19NU0dTVFJJTkciIHZhbHVlPSJIYXkgcHJlZ3VudGFzIHNpbiBpbnRlbnRvcyBlbiBlc3RhIHBydWViYS4mI3hBOyYjeEE7UGFyYSBzYWxpciBkZSBsYSBwcnVlYmEsIGhhZ2EgY2xpYyBlbiBTw60uIFBhcmEgY29udGludWFyLCBoYWdhIGNsaWMgZW4gTm8uIi8+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DQoJCTwhLS0gc3Vic3RpdHV0aW9uOiAlbiA9PSBzbGlkZSBudW1iZXIgLS0+DQoJCTx1aXRleHQgbmFtZT0iQk9PS01BUktTTElERSIgdmFsdWU9IkFkb2JlIFByZXNlbnRlcjogJXAgJXMiLz4NCgkJPHVpdGV4dCBuYW1lPSJTSE9XU0lERUJBUiIgdmFsdWU9Ik1vc3RyYXIgYmFycmEgbGF0ZXJhbCBhIGxvcyBwYXJ0aWNpcGFudGVzIi8+DQoJCTx1aXRleHQgbmFtZT0iTVVURSIgdmFsdWU9IlNpbGVuY2lhciIvPg0KCQk8dWl0ZXh0IG5hbWU9IkRPQ1dSQVBfVElUTEUiIHZhbHVlPSJBcmNoaXZvIGFkanVudG8gZGUgUHJlc2VudGVyIi8+DQoJCTx1aXRleHQgbmFtZT0iRE9DV1JBUF9NU0ciIHZhbHVlPSJHdWFyZGFyIGVuIE1pIFBDIi8+DQoJCTx1aXRleHQgbmFtZT0iRE9DV1JBUF9QUk9NUFQiIHZhbHVlPSJIYWdhIGNsaWMgZW4gRGVzY2FyZ2FyIi8+DQoJPC9sYW5ndWFnZT4NCgk8bGFuZ3VhZ2UgaWQ9InB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lNsaWRlICVuIi8+DQoJCTwhLS0gc3Vic3RpdHV0aW9uOiAlbiA9PSBzbGlkZSBudW1iZXIgLS0+DQoJCTwhLS0gc3Vic3RpdHV0aW9uOiAldCA9PSB0b3RhbCBzbGlkZSBjb3VudCAtLT4NCgkJPHVpdGV4dCBuYW1lPSJTQ1JVQkJBUlNUQVRVU19TTElERUlORk8iIHZhbHVlPSJTbGlkZSAlbiAvICV0IHwgIi8+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GF0byIvPg0KCQk8dWl0ZXh0IG5hbWU9IlRBQl9RVUlaIiB2YWx1ZT0iUXVlc3QuIi8+DQoJCTx1aXRleHQgbmFtZT0iVEFCX09VVExJTkUiIHZhbHVlPSJFc3F1ZW1hIi8+DQoJCTx1aXRleHQgbmFtZT0iVEFCX1RIVU1CIiB2YWx1ZT0iTWluaSIvPg0KCQk8dWl0ZXh0IG5hbWU9IlRBQl9OT1RFUyIgdmFsdWU9Ik5vdGFzIi8+DQoJCTx1aXRleHQgbmFtZT0iVEFCX1NFQVJDSCIgdmFsdWU9IkJ1c2NhIi8+DQoJCTx1aXRleHQgbmFtZT0iU0xJREVfSEVBRElORyIgdmFsdWU9IlTDrXR1bG8gZG8gc2xpZGUiLz4NCgkJPHVpdGV4dCBuYW1lPSJEVVJBVElPTl9IRUFESU5HIiB2YWx1ZT0iRHVyYcOnw6NvIi8+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DQoJCTx1aXRleHQgbmFtZT0iU0xJREVfTk9URVMiIHZhbHVlPSJBbm90YcOnw7VlcyBkbyBzbGlkZSIvPg0KCQk8IS0tcXVpeiBwb2QgYW5kIG1lc3NhZ2UgYm94IHRleHRzLS0+DQoJCTx1aXRleHQgbmFtZT0iUVVJWlBPRF9RVUlaX0FUVEVNUFQiIHZhbHVlPSJUZW50YXRpdmEgbm8gcXVlc3Rpb27DoXJpbzoiLz4NCgkJPHVpdGV4dCBuYW1lPSJRVUlaUE9EX1FVSVpfQVRURU1QVF9WQUxVRSIgdmFsdWU9IiVuIGRlICV0Ii8+DQoJCTx1aXRleHQgbmFtZT0iUVVJWlBPRF9RVUlaX1NDT1JFIiB2YWx1ZT0iUG9udHVhw6fDo286Ii8+DQoJCTx1aXRleHQgbmFtZT0iUVVJWlBPRF9RVUlaX1BBU1NTQ09SRSIgdmFsdWU9IlBvbnR1YcOnw6NvIGRlIGFwcm92YcOnw6NvOiIvPg0KCQk8dWl0ZXh0IG5hbWU9IlFVSVpQT0RfUVVJWl9NQVhTQ09SRSIgdmFsdWU9IlBvbnR1YcOnw6NvIG3DoXhpbWE6Ii8+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DQoJCTx1aXRleHQgbmFtZT0iUVVJWlBPRF9RVUlaQVRNUFRfSU5GIiB2YWx1ZT0iSW5maW5pdG8iLz4NCgkJPHVpdGV4dCBuYW1lPSJRVUlaUE9EX1FVRVNBVE1QVF9JTkYiIHZhbHVlPSJJbmZpbml0byIvPg0KCQk8dWl0ZXh0IG5hbWU9IldBUk5JTkdNU0dfWUVTU1RSSU5HIiB2YWx1ZT0iU2ltIi8+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JiN4QTsmI3hBO0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DQoJPC9sYW5ndWFnZT4NCgk8bGFuZ3VhZ2UgaWQ9Iml0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DQoJCTwhLS0gc3Vic3RpdHV0aW9uOiAlbiA9PSBzbGlkZSBudW1iZXIgLS0+DQoJCTwhLS0gc3Vic3RpdHV0aW9uOiAldCA9PSB0b3RhbCBzbGlkZSBjb3VudCAtLT4NCgkJPHVpdGV4dCBuYW1lPSJTQ1JVQkJBUlNUQVRVU19TTElERUlORk8iIHZhbHVlPSJEaWFwb3NpdGl2YSAlbiAvICV0IHwgIi8+DQoJCTx1aXRleHQgbmFtZT0iU0NSVUJCQVJTVEFUVVNfU1RPUFBFRCIgdmFsdWU9IkludGVycm90dG8iLz4NCgkJPHVpdGV4dCBuYW1lPSJTQ1JVQkJBUlNUQVRVU19QTEFZSU5HIiB2YWx1ZT0iUmlwcm9kdXppb25lIi8+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DQoJCTx1aXRleHQgbmFtZT0iRUxBUFNFRCIgdmFsdWU9IiVtIE1pbnV0aSAlcyBTZWNvbmRpIHJpbWFuZW50aSIvPg0KCQk8dWl0ZXh0IG5hbWU9Ik5PVEZPVU5EIiB2YWx1ZT0iTmVzc3VuIGVsZW1lbnRvIHRyb3ZhdG8iLz4NCgkJPHVpdGV4dCBuYW1lPSJBVFRBQ0hNRU5UUyIgdmFsdWU9IkFsbGVnYXRpIi8+DQoJCTwhLS0gc3Vic3RpdHV0aW9uOiAlcCA9PSBjdXJyZW50IHNwZWFrZXIncyB0aXRsZSAtLT4NCgkJPHVpdGV4dCBuYW1lPSJCSU9XSU5fVElUTEUiIHZhbHVlPSJCaW86ICVwIi8+DQoJCTx1aXRleHQgbmFtZT0iQklPQlROX1RJVExFIiB2YWx1ZT0iQmlvIi8+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DQoJCTx1aXRleHQgbmFtZT0iRFVSQVRJT05fSEVBRElORyIgdmFsdWU9IkR1cmF0YSIvPg0KCQk8dWl0ZXh0IG5hbWU9IlNFQVJDSF9IRUFESU5HIiB2YWx1ZT0iQ2VyY2EgdGVzdG86Ii8+DQoJCTx1aXRleHQgbmFtZT0iVEhVTUJfSEVBRElORyIgdmFsdWU9IkRpYXBvc2l0aXZhIi8+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DQoJCTx1aXRleHQgbmFtZT0iUVVJWlBPRF9RVUVTVFlQRV9TVFIiIHZhbHVlPSJUaXBvOiAlcyIvPg0KCQk8dWl0ZXh0IG5hbWU9IlFVSVpQT0RfUVVFU1RZUEVfR1JEIiB2YWx1ZT0iQ29uIHZhbHV0YXppb25lIi8+DQoJCTx1aXRleHQgbmFtZT0iUVVJWlBPRF9RVUVTVFlQRV9TVlkiIHZhbHVlPSJJbmRhZ2luZSIvPg0KCQk8dWl0ZXh0IG5hbWU9IlFVSVpQT0RfUVVJWkFUTVBUX0lORiIgdmFsdWU9IkluZmluaXRpIi8+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DQoJCTx1aXRleHQgbmFtZT0iRE9DV1JBUF9USVRMRSIgdmFsdWU9IkFsbGVnYXRvIGZpbGUgUHJlc2VudGVyIi8+DQoJCTx1aXRleHQgbmFtZT0iRE9DV1JBUF9NU0ciIHZhbHVlPSJTYWx2YSBpbiBSaXNvcnNlIGRlbCBjb21wdXRlciIvPg0KCQk8dWl0ZXh0IG5hbWU9IkRPQ1dSQVBfUFJPTVBUIiB2YWx1ZT0iQ2xpYyBwZXIgc2NhcmljYXJlIi8+DQoJPC9sYW5ndWFnZT4NCgk8bGFuZ3VhZ2UgaWQ9Im5s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DQoJCTx1aXRleHQgbmFtZT0iU0NSVUJCQVJTVEFUVVNfVklEUExBWUlORyIgdmFsdWU9IlZpZGVvIGFmc3BlbGVuIi8+DQoJCTx1aXRleHQgbmFtZT0iU0NSVUJCQVJTVEFUVVNfTE9BRElORyIgdmFsdWU9IkxhZGVuIi8+DQoJCTx1aXRleHQgbmFtZT0iU0NSVUJCQVJTVEFUVVNfQlVGRkVSSU5HIiB2YWx1ZT0iQnVmZmVyZW4iLz4NCgkJPHVpdGV4dCBuYW1lPSJTQ1JVQkJBUlNUQVRVU19RVUVTVElPTiIgdmFsdWU9IlZyYWFnIG1ldCBhbnR3b29yZCIvPg0KCQk8dWl0ZXh0IG5hbWU9IlNDUlVCQkFSU1RBVFVTX1JFVklFV1FVSVoiIHZhbHVlPSJRdWl6IGNvbnRyb2xlcmVuIi8+DQoJCTwhLS0gc3Vic3RpdHV0aW9uOiAlbSA9PSBtaW51dGVzIHJlbWFpbmluZyAtLT4NCgkJPCEtLSBzdWJzdGl0dXRpb246ICVzID09IHNlY29uZHMgcmVtYWluaW5nIC0tPg0KCQk8dWl0ZXh0IG5hbWU9IkVMQVBTRUQiIHZhbHVlPSJFciByZXN0ZXJlbiAlbSBtaW51dGVuICVzIHNlY29uZGVuIi8+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DQoJCTx1aXRleHQgbmFtZT0iVEFCX1FVSVoiIHZhbHVlPSJRdWl6Ii8+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DQoJCTx1aXRleHQgbmFtZT0iU0VBUkNIX0hFQURJTkciIHZhbHVlPSJab2VrZW4gbmFhciB0ZWtzdDoiLz4NCgkJPHVpdGV4dCBuYW1lPSJUSFVNQl9IRUFESU5HIiB2YWx1ZT0iRGlhIi8+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DQoJCTwhLS1xdWl6IHBvZCBhbmQgbWVzc2FnZSBib3ggdGV4dHMtLT4NCgkJPHVpdGV4dCBuYW1lPSJRVUlaUE9EX1FVSVpfQVRURU1QVCIgdmFsdWU9IlF1aXpwb2dpbmc6Ii8+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DQoJCTx1aXRleHQgbmFtZT0iUVVJWlBPRF9RVUVTVFlQRV9TVFIiIHZhbHVlPSJUeXBlOiAlcyIvPg0KCQk8dWl0ZXh0IG5hbWU9IlFVSVpQT0RfUVVFU1RZUEVfR1JEIiB2YWx1ZT0iVGVsdCB2b29yIHNjb3JlIi8+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DQoJCTx1aWZvbnQgbmFtZT0iRk9OVF9QUkVTRU5UQVRJT05OQU1FIiB2YWx1ZT0i5a6L5L2TLTE4MDMwLDE0LGZhbHNlLGZhbHNlLHRydWUiLz4NCgkJPHVpZm9udCBuYW1lPSJGT05UX1BSRVNFTlRFUk5BTUUiIHZhbHVlPSLlrovkvZMtMTgwMzAsMTQsdHJ1ZSxmYWxzZSx0cnVlIi8+DQoJCTx1aWZvbnQgbmFtZT0iRk9OVF9QUkVTRU5URVJUSVRMRSIgdmFsdWU9IuWui+S9ky0xODAzMCwxMyxmYWxzZSxmYWxzZSx0cnVlIi8+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DQoJCTx1aWZvbnQgbmFtZT0iRk9OVF9NU0dCT1hfV0lOVElUTEUiIHZhbHVlPSLlrovkvZMtMTgwMzAsMTIsdHJ1ZSxmYWxzZSx0cnVlIi8+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DQoJCTx1aWZvbnQgbmFtZT0iRk9OVF9RVUlaUE9EX1FVRVNUSU9OX1NDT1JFIiB2YWx1ZT0i5a6L5L2TLTE4MDMwLDEwLGZhbHNlLGZhbHNlLHRydWUiLz4NCgkJPHVpZm9udCBuYW1lPSJGT05UX1FVSVpQT0RfUVVFU1RJT05fU0NPUkVfVkFMVUUiIHZhbHVlPSLlrovkvZMtMTgwMzAsMTAsdHJ1ZSxmYWxzZSx0cnVlIi8+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S9ky0xODAzMCwxMCxmYWxzZSxmYWxzZSx0cnVlIi8+DQoJCTx1aWZvbnQgbmFtZT0iRk9OVF9RVUlaUE9EX1FVSVpfUVVFU1RJT05fQVRURU1QVEVEX1ZBTFVFIiB2YWx1ZT0i5a6L5L2TLTE4MDMwLDEwLHRydWUsZmFsc2UsdHJ1ZSIvPg0KCQk8dWlmb250IG5hbWU9IkZPTlRfUVVJWlBPRF9RVUlaX1NDT1JFX1RBRyIgdmFsdWU9IuWui+S9ky0xODAzMCwxMix0cnVlLGZhbHNlLHRydWUiLz4NCgkJPHVpZm9udCBuYW1lPSJGT05UX1FVSVpQT0RfUVVJWl9TQ09SRSIgdmFsdWU9IuWui+S9ky0xODAzMCwxMCxmYWxzZSxmYWxzZSx0cnVlIi8+DQoJCTx1aWZvbnQgbmFtZT0iRk9OVF9RVUlaUE9EX1FVSVpfU0NPUkVfVkFMVUUiIHZhbHVlPSLlrovkvZMtMTgwMzAsMTAsdHJ1ZSxmYWxzZSx0cnVlIi8+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S9ky0xODAzMCwxMCxmYWxzZSxmYWxzZSx0cnVlIi8+DQoJCTx1aWZvbnQgbmFtZT0iRk9OVF9RVUlaUE9EX1FVSVpfUEFTU1NDT1JFX1ZBTFVFIiB2YWx1ZT0i5a6L5L2TLTE4MDMwLDEwLHRydWUsZmFsc2UsdHJ1ZSIvPg0KCQk8IS0tIHVpdGV4dCAtLT4NCgkJPCEtLSBzdWJzdGl0dXRpb246ICVuID09IHNsaWRlIG51bWJlciAtLT4NCgkJPHVpdGV4dCBuYW1lPSJVTk5BTUVEU0xJREVUSVRMRSIgdmFsdWU9IuW5u+eBr+eJhyAlbiIvPg0KCQk8IS0tIHN1YnN0aXR1dGlvbjogJW4gPT0gc2xpZGUgbnVtYmVyIC0tPg0KCQk8IS0tIHN1YnN0aXR1dGlvbjogJXQgPT0gdG90YWwgc2xpZGUgY291bnQgLS0+DQoJCTx1aXRleHQgbmFtZT0iU0NSVUJCQVJTVEFUVVNfU0xJREVJTkZPIiB2YWx1ZT0i5bm754Gv54mHICVuIC8gJXQgfCAiLz4NCgkJPHVpdGV4dCBuYW1lPSJTQ1JVQkJBUlNUQVRVU19TVE9QUEVEIiB2YWx1ZT0i5bey5YGc5q2iIi8+DQoJCTx1aXRleHQgbmFtZT0iU0NSVUJCQVJTVEFUVVNfUExBWUlORyIgdmFsdWU9Iuato+WcqOaSreaUviIvPg0KCQk8dWl0ZXh0IG5hbWU9IlNDUlVCQkFSU1RBVFVTX05PQVVESU8iIHZhbHVlPSLml6Dpn7PpopEiLz4NCgkJPHVpdGV4dCBuYW1lPSJTQ1JVQkJBUlNUQVRVU19WSURQTEFZSU5HIiB2YWx1ZT0i6KeG6aKR5pKt5pS+Ii8+DQoJCTx1aXRleHQgbmFtZT0iU0NSVUJCQVJTVEFUVVNfTE9BRElORyIgdmFsdWU9Iuato+WcqOi9veWFpSIvPg0KCQk8dWl0ZXh0IG5hbWU9IlNDUlVCQkFSU1RBVFVTX0JVRkZFUklORyIgdmFsdWU9Iuato+WcqOi/m+ihjOe8k+WGsuWkhOeQhiIvPg0KCQk8dWl0ZXh0IG5hbWU9IlNDUlVCQkFSU1RBVFVTX1FVRVNUSU9OIiB2YWx1ZT0i5Zue562U6Zeu6aKYIi8+DQoJCTx1aXRleHQgbmFtZT0iU0NSVUJCQVJTVEFUVVNfUkVWSUVXUVVJWiIgdmFsdWU9Iuato+WcqOWuoemYhea1i+mqjCIvPg0KCQk8IS0tIHN1YnN0aXR1dGlvbjogJW0gPT0gbWludXRlcyByZW1haW5pbmcgLS0+DQoJCTwhLS0gc3Vic3RpdHV0aW9uOiAlcyA9PSBzZWNvbmRzIHJlbWFpbmluZyAtLT4NCgkJPHVpdGV4dCBuYW1lPSJFTEFQU0VEIiB2YWx1ZT0i5Ymp5L2ZICVtIOWIhumSnyAlcyDnp5IiLz4NCgkJPHVpdGV4dCBuYW1lPSJOT1RGT1VORCIgdmFsdWU9IuacquaJvuWIsOS7u+S9leWGheWuuSIvPg0KCQk8dWl0ZXh0IG5hbWU9IkFUVEFDSE1FTlRTIiB2YWx1ZT0i6ZmE5Lu2Ii8+DQoJCTwhLS0gc3Vic3RpdHV0aW9uOiAlcCA9PSBjdXJyZW50IHNwZWFrZXIncyB0aXRsZSAtLT4NCgkJPHVpdGV4dCBuYW1lPSJCSU9XSU5fVElUTEUiIHZhbHVlPSLkuKrkurrnroDku4s6ICVwIi8+DQoJCTx1aXRleHQgbmFtZT0iQklPQlROX1RJVExFIiB2YWx1ZT0i5Liq5Lq6566A5LuLIi8+DQoJCTx1aXRleHQgbmFtZT0iRElWSURFUkJUTl9USVRMRSIgdmFsdWU9InwiLz4NCgkJPHVpdGV4dCBuYW1lPSJDT05UQUNUQlROX1RJVExFIiB2YWx1ZT0i6IGU57O75pa55byPIi8+DQoJCTx1aXRleHQgbmFtZT0iVEFCX1FVSVoiIHZhbHVlPSLmtYvpqowiLz4NCgkJPHVpdGV4dCBuYW1lPSJUQUJfT1VUTElORSIgdmFsdWU9IuWkp+e6siIvPg0KCQk8dWl0ZXh0IG5hbWU9IlRBQl9USFVNQiIgdmFsdWU9Iue8qeeVpeWbviIvPg0KCQk8dWl0ZXh0IG5hbWU9IlRBQl9OT1RFUyIgdmFsdWU9IuWkh+azqCIvPg0KCQk8dWl0ZXh0IG5hbWU9IlRBQl9TRUFSQ0giIHZhbHVlPSLmkJzntKIiLz4NCgkJPHVpdGV4dCBuYW1lPSJTTElERV9IRUFESU5HIiB2YWx1ZT0i5bm754Gv54mH5qCH6aKYIi8+DQoJCTx1aXRleHQgbmFtZT0iRFVSQVRJT05fSEVBRElORyIgdmFsdWU9IuaMgee7reaXtumXtCIvPg0KCQk8dWl0ZXh0IG5hbWU9IlNFQVJDSF9IRUFESU5HIiB2YWx1ZT0i5pCc57Si5paH5pysOiIvPg0KCQk8dWl0ZXh0IG5hbWU9IlRIVU1CX0hFQURJTkciIHZhbHVlPSLlubvnga/niYciLz4NCgkJPHVpdGV4dCBuYW1lPSJUSFVNQl9JTkZPIiB2YWx1ZT0i5bm754Gv54mH5qCH6aKYL+aMgee7reaXtumXtCIvPg0KCQk8dWl0ZXh0IG5hbWU9IkFUVEFDSE5BTUVfSEVBRElORyIgdmFsdWU9IuaWh+S7tuWQjSIvPg0KCQk8dWl0ZXh0IG5hbWU9IkFUVEFDSFNJWkVfSEVBRElORyIgdmFsdWU9IuWkp+WwjyIvPg0KCQk8dWl0ZXh0IG5hbWU9IlNMSURFX05PVEVTIiB2YWx1ZT0i5bm754Gv54mH5aSH5rOoIi8+DQoJCTwhLS1xdWl6IHBvZCBhbmQgbWVzc2FnZSBib3ggdGV4dHMtLT4NCgkJPHVpdGV4dCBuYW1lPSJRVUlaUE9EX1FVSVpfQVRURU1QVCIgdmFsdWU9Iua1i+mqjOWwneivleasoeaVsDoiLz4NCgkJPHVpdGV4dCBuYW1lPSJRVUlaUE9EX1FVSVpfQVRURU1QVF9WQUxVRSIgdmFsdWU9IuesrCAlbiDmrKHvvIzlhbEgJXQg5qyhIi8+DQoJCTx1aXRleHQgbmFtZT0iUVVJWlBPRF9RVUlaX1NDT1JFIiB2YWx1ZT0i5b6X5YiGOiIvPg0KCQk8dWl0ZXh0IG5hbWU9IlFVSVpQT0RfUVVJWl9QQVNTU0NPUkUiIHZhbHVlPSLlj4rmoLzliIbmlbA6Ii8+DQoJCTx1aXRleHQgbmFtZT0iUVVJWlBPRF9RVUlaX01BWFNDT1JFIiB2YWx1ZT0i5pyA6auY5YiG5pWwOiIvPg0KCQk8dWl0ZXh0IG5hbWU9IlFVSVpQT0RfUVVFU0FUTVBUX1NUUiIgdmFsdWU9IuWwneivleasoeaVsDog56ysICVuIOasoe+8jOWFsSAldCDmrKEiLz4NCgkJPHVpdGV4dCBuYW1lPSJRVUlaUE9EX1FVRVNUWVBFX1NUUiIgdmFsdWU9Iuexu+WeizogJXMiLz4NCgkJPHVpdGV4dCBuYW1lPSJRVUlaUE9EX1FVRVNUWVBFX0dSRCIgdmFsdWU9IuivhOe6pyIvPg0KCQk8dWl0ZXh0IG5hbWU9IlFVSVpQT0RfUVVFU1RZUEVfU1ZZIiB2YWx1ZT0i6LCD5p+lIi8+DQoJCTx1aXRleHQgbmFtZT0iUVVJWlBPRF9RVUlaQVRNUFRfSU5GIiB2YWx1ZT0i5peg6ZmQIi8+DQoJCTx1aXRleHQgbmFtZT0iUVVJWlBPRF9RVUVTQVRNUFRfSU5GIiB2YWx1ZT0i5peg6ZmQIi8+DQoJCTx1aXRleHQgbmFtZT0iV0FSTklOR01TR19ZRVNTVFJJTkciIHZhbHVlPSLmmK8iLz4NCgkJPHVpdGV4dCBuYW1lPSJXQVJOSU5HTVNHX05PU1RSSU5HIiB2YWx1ZT0i5ZCmIi8+DQoJCTx1aXRleHQgbmFtZT0iV0FSTklOR01TR19USVRMRVNUUklORyIgdmFsdWU9Iua1i+mqjOWvvOiIquitpuWRiiIvPg0KCQk8dWl0ZXh0IG5hbWU9IldBUk5JTkdNU0dfTVNHU1RSSU5HIiB2YWx1ZT0i5q2k5rWL6aqM5Lit5pyJ5pyq5bCd6K+V5L2c562U55qE6Zeu6aKY44CCJiN4QTsmI3hBO+WNleWHu+KAnOaYr+KAnemAgOWHuuatpOa1i+mqjOOAguWNleWHu+KAnOWQpuKAnee7p+e7rea1i+mqjOOAgiIvPg0KCQk8dWl0ZXh0IG5hbWU9IklORk9STUFUSU9OX0gyNjRfRkxBU0hQTEFZRVIiIHZhbHVlPSLlvZPliY3lronoo4XlnKjmgqjnmoTorqHnrpfmnLrkuIrnmoQgRmxhc2ggUGxheWVyIOeJiOacrOS4jeaUr+aMgeivpeinhumikeOAguWNleWHu+inhumikeWMuuWfn+S4i+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C5Yqg6ICF5pi+56S65o+Q6KaB5qCPIi8+DQoJCTx1aXRleHQgbmFtZT0iTVVURSIgdmFsdWU9IumdmemfsyIvPg0KCQk8dWl0ZXh0IG5hbWU9IkRPQ1dSQVBfVElUTEUiIHZhbHVlPSJQcmVzZW50ZXIg5paH5Lu26ZmE5Lu2Ii8+DQoJCTx1aXRleHQgbmFtZT0iRE9DV1JBUF9NU0ciIHZhbHVlPSLkv53lrZjliLDmiJHnmoTorqHnrpfmnLoiLz4NCgkJPHVpdGV4dCBuYW1lPSJET0NXUkFQX1BST01QVCIgdmFsdWU9IuWNleWHu+S7peS4i+i9vSIvPg0KCTwvbGFuZ3VhZ2U+DQoJPGxhbmd1YWdlIGlkPSJ0ciI+DQoJCTwhLS0gZm9ybWF0IGZvciB1aWZvbnQgdmFsdWUgaXMgImZvbnQsc2l6ZSxpc2JvbGQsaXNpdGFsaWMsaXNzaGFkb3dlZCIgLS0+DQoJCTx1aWZvbnQgbmFtZT0iRk9OVF9RVUlaWklORyIgdmFsdWU9IlZlcmRhbmEsOSxmYWxzZSxmYWxzZSxmYWxzZSIvPg0KCQk8dWlmb250IG5hbWU9IkZPTlRfU0NSVUJTVEFUVVMiIHZhbHVlPSJWZXJkYW5hLDksdHJ1ZSxmYWxzZSx0cnVlIi8+DQoJCTx1aWZvbnQgbmFtZT0iRk9OVF9TQ1JVQlRJTUUiIHZhbHVlPSJWZXJkYW5hLDksZmFsc2UsZmFsc2UsdHJ1ZSIvPg0KCQk8dWlmb250IG5hbWU9IkZPTlRfRUxBUFNFRFRJTUUiIHZhbHVlPSJWZXJkYW5hLDksdHJ1ZSxmYWxzZSx0cnVlIi8+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DQoJCTx1aWZvbnQgbmFtZT0iRk9OVF9PVVRMSU5FIiB2YWx1ZT0iVmVyZGFuYSwxMSxmYWxzZSxmYWxzZSx0cnVlIi8+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DQoJCTx1aWZvbnQgbmFtZT0iRk9OVF9XSU5USVRMRSIgdmFsdWU9IlZlcmRhbmEsOSxmYWxzZSxmYWxzZSx0cnVlIi8+DQoJCTx1aWZvbnQgbmFtZT0iRk9OVF9BVFRBQ0hNRU5UUyIgdmFsdWU9IlZlcmRhbmEsMTEsZmFsc2UsZmFsc2UsdHJ1ZSIvPg0KCQk8IS0tcXVpeiBwb2QgYW5kIG1lc3NhZ2UgYm94IHRleHQgZm9udHMtLT4NCgkJPHVpZm9udCBuYW1lPSJGT05UX01TR0JPWF9XSU5USVRMRSIgdmFsdWU9IlZlcmRhbmEsMTEsdHJ1ZSxmYWxzZSx0cnVlIi8+DQoJCTx1aWZvbnQgbmFtZT0iRk9OVF9NU0dCT1hfTVNHIiB2YWx1ZT0iVmVyZGFuYSwxMSxmYWxzZSxmYWxzZSx0cnVlIi8+DQoJCTx1aWZvbnQgbmFtZT0iRk9OVF9NU0dCT1hfT1BUSU9OUyIgdmFsdWU9IlZlcmRhbmEsOSx0cnVlLGZhbHNlLHRydWUiLz4NCgkJPHVpZm9udCBuYW1lPSJGT05UX1FVSVpQT0RfUVVJWl9USVRMRSIgdmFsdWU9IlZlcmRhbmEsMTEsdHJ1ZSxmYWxzZSx0cnVlIi8+DQoJCTx1aWZvbnQgbmFtZT0iRk9OVF9RVUlaUE9EX1FVSVpfQVRURU1QVCIgdmFsdWU9IlZlcmRhbmEsOSxmYWxzZSxmYWxzZSx0cnVlIi8+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DQoJCTx1aWZvbnQgbmFtZT0iRk9OVF9RVUlaUE9EX1FVRVNUSU9OX0FUVEVNUFRfVkFMVUUiIHZhbHVlPSJWZXJkYW5hLDksdHJ1ZSxmYWxzZSx0cnVlIi8+DQoJCTx1aWZvbnQgbmFtZT0iRk9OVF9RVUlaUE9EX1FVRVNUSU9OX1RBRyIgdmFsdWU9IlZlcmRhbmEsMTEsdHJ1ZSxmYWxzZSx0cnVlIi8+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DQoJCTx1aWZvbnQgbmFtZT0iRk9OVF9RVUlaUE9EX1FVSVpfUVVFU1RJT05fQVRURU1QVEVEX1ZBTFVFIiB2YWx1ZT0iVmVyZGFuYSw5LHRydWUsZmFsc2UsdHJ1ZSIvPg0KCQk8dWlmb250IG5hbWU9IkZPTlRfUVVJWlBPRF9RVUlaX1NDT1JFX1RBRyIgdmFsdWU9IlZlcmRhbmEsMTEsdHJ1ZSxmYWxzZSx0cnVlIi8+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DQoJCTwhLS0gc3Vic3RpdHV0aW9uOiAlbiA9PSBzbGlkZSBudW1iZXIgLS0+DQoJCTx1aXRleHQgbmFtZT0iVU5OQU1FRFNMSURFVElUTEUiIHZhbHVlPSJTbGF5dCAlbiIvPg0KCQk8IS0tIHN1YnN0aXR1dGlvbjogJW4gPT0gc2xpZGUgbnVtYmVyIC0tPg0KCQk8IS0tIHN1YnN0aXR1dGlvbjogJXQgPT0gdG90YWwgc2xpZGUgY291bnQgLS0+DQoJCTx1aXRleHQgbmFtZT0iU0NSVUJCQVJTVEFUVVNfU0xJREVJTkZPIiB2YWx1ZT0iU2xheXQgJW4gLyAldCB8ICIvPg0KCQk8dWl0ZXh0IG5hbWU9IlNDUlVCQkFSU1RBVFVTX1NUT1BQRUQiIHZhbHVlPSJEdXJkdXJ1bGR1Ii8+DQoJCTx1aXRleHQgbmFtZT0iU0NSVUJCQVJTVEFUVVNfUExBWUlORyIgdmFsdWU9Ik95bmF0xLFsxLF5b3IiLz4NCgkJPHVpdGV4dCBuYW1lPSJTQ1JVQkJBUlNUQVRVU19OT0FVRElPIiB2YWx1ZT0iU2VzIFlvayIvPg0KCQk8dWl0ZXh0IG5hbWU9IlNDUlVCQkFSU1RBVFVTX1ZJRFBMQVlJTkciIHZhbHVlPSJWaWRlbyBPeW5hdMSxbMSxeW9yIi8+DQoJCTx1aXRleHQgbmFtZT0iU0NSVUJCQVJTVEFUVVNfTE9BRElORyIgdmFsdWU9IlnDvGtsZW5peW9yIi8+DQoJCTx1aXRleHQgbmFtZT0iU0NSVUJCQVJTVEFUVVNfQlVGRkVSSU5HIiB2YWx1ZT0iQXJhYmVsbGXEn2UgQWzEsW7EsXlvciIvPg0KCQk8dWl0ZXh0IG5hbWU9IlNDUlVCQkFSU1RBVFVTX1FVRVNUSU9OIiB2YWx1ZT0iU29ydXl1IFlhbsSxdGxhIi8+DQoJCTx1aXRleHQgbmFtZT0iU0NSVUJCQVJTVEFUVVNfUkVWSUVXUVVJWiIgdmFsdWU9IlPEsW5hdiDEsG5jZWxlbml5b3IiLz4NCgkJPCEtLSBzdWJzdGl0dXRpb246ICVtID09IG1pbnV0ZXMgcmVtYWluaW5nIC0tPg0KCQk8IS0tIHN1YnN0aXR1dGlvbjogJXMgPT0gc2Vjb25kcyByZW1haW5pbmcgLS0+DQoJCTx1aXRleHQgbmFtZT0iRUxBUFNFRCIgdmFsdWU9IiVtIERha2lrYSAlcyBTYW5peWUgS2FsZMSxIi8+DQoJCTx1aXRleHQgbmFtZT0iTk9URk9VTkQiIHZhbHVlPSJIZXJoYW5naSBCaXIgxZ5leSBCdWx1bm1hZMSxIi8+DQoJCTx1aXRleHQgbmFtZT0iQVRUQUNITUVOVFMiIHZhbHVlPSJFa2xlciIvPg0KCQk8IS0tIHN1YnN0aXR1dGlvbjogJXAgPT0gY3VycmVudCBzcGVha2VyJ3MgdGl0bGUgLS0+DQoJCTx1aXRleHQgbmFtZT0iQklPV0lOX1RJVExFIiB2YWx1ZT0iQmlvOiAlcCIvPg0KCQk8dWl0ZXh0IG5hbWU9IkJJT0JUTl9USVRMRSIgdmFsdWU9IkJpbyIvPg0KCQk8dWl0ZXh0IG5hbWU9IkRJVklERVJCVE5fVElUTEUiIHZhbHVlPSJ8Ii8+DQoJCTx1aXRleHQgbmFtZT0iQ09OVEFDVEJUTl9USVRMRSIgdmFsdWU9IsSwcnRpYmF0Ii8+DQoJCTx1aXRleHQgbmFtZT0iVEFCX1FVSVoiIHZhbHVlPSJTxLFuYXYiLz4NCgkJPHVpdGV4dCBuYW1lPSJUQUJfT1VUTElORSIgdmFsdWU9IkFuYSBIYXQiLz4NCgkJPHVpdGV4dCBuYW1lPSJUQUJfVEhVTUIiIHZhbHVlPSJSZXNpbSIvPg0KCQk8dWl0ZXh0IG5hbWU9IlRBQl9OT1RFUyIgdmFsdWU9Ik5vdGxhciIvPg0KCQk8dWl0ZXh0IG5hbWU9IlRBQl9TRUFSQ0giIHZhbHVlPSJBcmEiLz4NCgkJPHVpdGV4dCBuYW1lPSJTTElERV9IRUFESU5HIiB2YWx1ZT0iU2xheXQgQmHFn2zEscSfxLEiLz4NCgkJPHVpdGV4dCBuYW1lPSJEVVJBVElPTl9IRUFESU5HIiB2YWx1ZT0iU8O8cmUiLz4NCgkJPHVpdGV4dCBuYW1lPSJTRUFSQ0hfSEVBRElORyIgdmFsdWU9Ik1ldG5pIGFyYToiLz4NCgkJPHVpdGV4dCBuYW1lPSJUSFVNQl9IRUFESU5HIiB2YWx1ZT0iU2xheXQiLz4NCgkJPHVpdGV4dCBuYW1lPSJUSFVNQl9JTkZPIiB2YWx1ZT0iU2xheXQgQmHFn2zEscSfxLEvU8O8cmVzaSIvPg0KCQk8dWl0ZXh0IG5hbWU9IkFUVEFDSE5BTUVfSEVBRElORyIgdmFsdWU9IkRvc3lhIEFkxLEiLz4NCgkJPHVpdGV4dCBuYW1lPSJBVFRBQ0hTSVpFX0hFQURJTkciIHZhbHVlPSJCb3l1dCIvPg0KCQk8dWl0ZXh0IG5hbWU9IlNMSURFX05PVEVTIiB2YWx1ZT0iU2xheXQgTm90bGFyxLEiLz4NCgkJPCEtLXF1aXogcG9kIGFuZCBtZXNzYWdlIGJveCB0ZXh0cy0tPg0KCQk8dWl0ZXh0IG5hbWU9IlFVSVpQT0RfUVVJWl9BVFRFTVBUIiB2YWx1ZT0iU8SxbmF2IERlbmVtZXNpOiIvPg0KCQk8dWl0ZXh0IG5hbWU9IlFVSVpQT0RfUVVJWl9BVFRFTVBUX1ZBTFVFIiB2YWx1ZT0iJW4vJXQiLz4NCgkJPHVpdGV4dCBuYW1lPSJRVUlaUE9EX1FVSVpfU0NPUkUiIHZhbHVlPSJQdWFuOiIvPg0KCQk8dWl0ZXh0IG5hbWU9IlFVSVpQT0RfUVVJWl9QQVNTU0NPUkUiIHZhbHVlPSJHZcOnbWUgUHVhbsSxOiIvPg0KCQk8dWl0ZXh0IG5hbWU9IlFVSVpQT0RfUVVJWl9NQVhTQ09SRSIgdmFsdWU9Ik1ha3NpbXVtIFB1YW46Ii8+DQoJCTx1aXRleHQgbmFtZT0iUVVJWlBPRF9RVUVTQVRNUFRfU1RSIiB2YWx1ZT0iRGVuZW1lOiAlbi8ldCIvPg0KCQk8dWl0ZXh0IG5hbWU9IlFVSVpQT0RfUVVFU1RZUEVfU1RSIiB2YWx1ZT0iVMO8cjogJXMiLz4NCgkJPHVpdGV4dCBuYW1lPSJRVUlaUE9EX1FVRVNUWVBFX0dSRCIgdmFsdWU9IkJhc2FtYWtsxLEiLz4NCgkJPHVpdGV4dCBuYW1lPSJRVUlaUE9EX1FVRVNUWVBFX1NWWSIgdmFsdWU9IkFua2V0Ii8+DQoJCTx1aXRleHQgbmFtZT0iUVVJWlBPRF9RVUlaQVRNUFRfSU5GIiB2YWx1ZT0iU8SxbsSxcnPEsXoiLz4NCgkJPHVpdGV4dCBuYW1lPSJRVUlaUE9EX1FVRVNBVE1QVF9JTkYiIHZhbHVlPSJTxLFuxLFyc8SxeiIvPg0KCQk8dWl0ZXh0IG5hbWU9IldBUk5JTkdNU0dfWUVTU1RSSU5HIiB2YWx1ZT0iRXZldCIvPg0KCQk8dWl0ZXh0IG5hbWU9IldBUk5JTkdNU0dfTk9TVFJJTkciIHZhbHVlPSJIYXnEsXIiLz4NCgkJPHVpdGV4dCBuYW1lPSJXQVJOSU5HTVNHX1RJVExFU1RSSU5HIiB2YWx1ZT0iU8SxbmF2IEdlemlubWUgVXlhcsSxc8SxIi8+DQoJCTx1aXRleHQgbmFtZT0iV0FSTklOR01TR19NU0dTVFJJTkciIHZhbHVlPSJCdSBTxLFuYXZkYSBkZW5lbm1lbWnFnyBzb3J1bGFyIHZhci4mI3hBOyYjeEE7RXZldCBzZcOnZW5lxJ9pbmkgdMSxa2xhdMSxcnNhbsSxeiBTxLFuYXZkYW4gw6fEsWthY2Frc8SxbsSxei4gU8SxbmF2YSBkZXZhbSBldG1layBpw6dpbiBIYXnEsXIgc2XDp2VuZcSfaW5pIHTEsWtsYXTEsW4uIi8+DQoJCTx1aXRleHQgbmFtZT0iSU5GT1JNQVRJT05fSDI2NF9GTEFTSFBMQVlFUiIgdmFsdWU9IkJpbGdpc2F5YXLEsW7EsXphIHnDvGtsw7wgb2xhbiBnZcOnZXJsaSBGbGFzaCBQbGF5ZXIgc8O8csO8bcO8IGJ1IHZpZGVveXUgZGVzdGVrbGVtaXlvci4gRW4gc29uIEZsYXNoIFBsYXllciBzw7xyw7xtw7xuw7wgaW5kaXJtZWsgacOnaW4gdmlkZW8gYWxhbsSxbsSxIHTEsWtsYXTEsW4uIi8+DQoJCTwhLS0gc3Vic3RpdHV0aW9uOiAlcCA9PSBwcmVzZW50YXRpb24gdGl0bGUgLS0+DQoJCTwhLS0gc3Vic3RpdHV0aW9uOiAlcyA9PSBzbGlkZSB0aXRsZSAtLT4NCgkJPCEtLSBzdWJzdGl0dXRpb246ICVuID09IHNsaWRlIG51bWJlciAtLT4NCgkJPHVpdGV4dCBuYW1lPSJCT09LTUFSSyIgdmFsdWU9IkFkb2JlIFByZXNlbnRlciAtICVwIi8+DQoJCTwhLS0gc3Vic3RpdHV0aW9uOiAlcCA9PSBwcmVzZW50YXRpb24gdGl0bGUgLS0+DQoJCTwhLS0gc3Vic3RpdHV0aW9uOiAlcyA9PSBzbGlkZSB0aXRsZSAtLT4NCgkJPCEtLSBzdWJzdGl0dXRpb246ICVuID09IHNsaWRlIG51bWJlciAtLT4NCgkJPHVpdGV4dCBuYW1lPSJCT09LTUFSS1NMSURFIiB2YWx1ZT0iQWRvYmUgUHJlc2VudGVyIC0gJXAgJXMiLz4NCgkJPHVpdGV4dCBuYW1lPSJTSE9XU0lERUJBUiIgdmFsdWU9IkthdMSxbMSxbWPEsWxhcmEga2VuYXIgw6d1YnXEn3VudSBnw7ZzdGVyIi8+DQoJCTx1aXRleHQgbmFtZT0iTVVURSIgdmFsdWU9IlNlc3NpeiIvPg0KCQk8dWl0ZXh0IG5hbWU9IkRPQ1dSQVBfVElUTEUiIHZhbHVlPSJQcmVzZW50ZXIgRG9zeWEgRWtpIi8+DQoJCTx1aXRleHQgbmFtZT0iRE9DV1JBUF9NU0ciIHZhbHVlPSJCaWxnaXNheWFyxLFtYSBLYXlkZXQiLz4NCgkJPHVpdGV4dCBuYW1lPSJET0NXUkFQX1BST01QVCIgdmFsdWU9IsSwbmRpcm1layBpw6dpbiBUxLFrbGF0xLFuIi8+DQoJPC9sYW5ndWFnZT4NCgk8bGFuZ3VhZ2UgaWQ9InJ1Ij4NCgkJPCEtLSBmb3JtYXQgZm9yIHVpZm9udCB2YWx1ZSBpcyAiZm9udCxzaXplLGlzYm9sZCxpc2l0YWxpYyxpc3NoYWRvd2VkIiAtLT4NCgkJPHVpZm9udCBuYW1lPSJGT05UX1FVSVpaSU5HIiB2YWx1ZT0iVmVyZGFuYSw5LGZhbHNlLGZhbHNlLGZhbHNlIi8+DQoJCTx1aWZvbnQgbmFtZT0iRk9OVF9TQ1JVQlNUQVRVUyIgdmFsdWU9IlZlcmRhbmEsOSx0cnVlLGZhbHNlLHRydWUiLz4NCgkJPHVpZm9udCBuYW1lPSJGT05UX1NDUlVCVElNRSIgdmFsdWU9IlZlcmRhbmEsOSxmYWxzZSxmYWxzZSx0cnVlIi8+DQoJCTx1aWZvbnQgbmFtZT0iRk9OVF9FTEFQU0VEVElNRSIgdmFsdWU9IlZlcmRhbmEsOSx0cnVlLGZhbHNlLHRydWUiLz4NCgkJPHVpZm9udCBuYW1lPSJGT05UX1VUSUxTTUVOVSIgdmFsdWU9IlZlcmRhbmEsOSx0cnVlLGZhbHNlLGZhbHNlIi8+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DQoJCTx1aWZvbnQgbmFtZT0iRk9OVF9QUkVTRU5URVJUSVRMRSIgdmFsdWU9IlZlcmRhbmEsMTAsZmFsc2UsZmFsc2UsdHJ1ZSIvPg0KCQk8dWlmb250IG5hbWU9IkZPTlRfQklPQlROIiB2YWx1ZT0iVmVyZGFuYSwxMCxmYWxzZSxmYWxzZSx0cnVlIi8+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DQoJCTx1aWZvbnQgbmFtZT0iRk9OVF9RVUlaUE9EX1FVSVpfUVVFU1RJT05fQ09VTlRfVkFMVUUiIHZhbHVlPSJWZXJkYW5hLDksdHJ1ZSxmYWxzZSx0cnVlIi8+DQoJCTx1aWZvbnQgbmFtZT0iRk9OVF9RVUlaUE9EX1FVSVpfUVVFU1RJT05fQVRURU1QVEVEIiB2YWx1ZT0iVmVyZGFuYSw5LGZhbHNlLGZhbHNlLHRydWUiLz4NCgkJPHVpZm9udCBuYW1lPSJGT05UX1FVSVpQT0RfUVVJWl9RVUVTVElPTl9BVFRFTVBURURfVkFMVUUiIHZhbHVlPSJWZXJkYW5hLDksdHJ1ZSxmYWxzZSx0cnVlIi8+DQoJCTx1aWZvbnQgbmFtZT0iRk9OVF9RVUlaUE9EX1FVSVpfU0NPUkVfVEFHIiB2YWx1ZT0iVmVyZGFuYSwxMSx0cnVlLGZhbHNlLHRydWUiLz4NCgkJPHVpZm9udCBuYW1lPSJGT05UX1FVSVpQT0RfUVVJWl9TQ09SRSIgdmFsdWU9IlZlcmRhbmEsOSxmYWxzZSxmYWxzZSx0cnVlIi8+DQoJCTx1aWZvbnQgbmFtZT0iRk9OVF9RVUlaUE9EX1FVSVpfU0NPUkVfVkFMVUUiIHZhbHVlPSJWZXJkYW5hLDksdHJ1ZSxmYWxzZSx0cnVlIi8+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DQoJCTx1aWZvbnQgbmFtZT0iRk9OVF9RVUlaUE9EX1FVSVpfUEFTU1NDT1JFX1ZBTFVFIiB2YWx1ZT0iVmVyZGFuYSw5LHRydWUsZmFsc2UsdHJ1ZSIvPg0KCQk8IS0tIHVpdGV4dCAtLT4NCgkJPCEtLSBzdWJzdGl0dXRpb246ICVuID09IHNsaWRlIG51bWJlciAtLT4NCgkJPHVpdGV4dCBuYW1lPSJVTk5BTUVEU0xJREVUSVRMRSIgdmFsdWU9ItCh0LvQsNC50LQgJW4iLz4NCgkJPCEtLSBzdWJzdGl0dXRpb246ICVuID09IHNsaWRlIG51bWJlciAtLT4NCgkJPCEtLSBzdWJzdGl0dXRpb246ICV0ID09IHRvdGFsIHNsaWRlIGNvdW50IC0tPg0KCQk8dWl0ZXh0IG5hbWU9IlNDUlVCQkFSU1RBVFVTX1NMSURFSU5GTyIgdmFsdWU9ItCh0LvQsNC50LQgJW4gLyAldCB8ICIvPg0KCQk8dWl0ZXh0IG5hbWU9IlNDUlVCQkFSU1RBVFVTX1NUT1BQRUQiIHZhbHVlPSLQntGB0YLQsNC90L7QstC70LXQvdC+Ii8+DQoJCTx1aXRleHQgbmFtZT0iU0NSVUJCQVJTVEFUVVNfUExBWUlORyIgdmFsdWU9ItCS0L7RgdC/0YDQvtC40LfQstC10LTQtdC90LjQtSIvPg0KCQk8dWl0ZXh0IG5hbWU9IlNDUlVCQkFSU1RBVFVTX05PQVVESU8iIHZhbHVlPSLQndC10YIg0LDRg9C00LjQviIvPg0KCQk8dWl0ZXh0IG5hbWU9IlNDUlVCQkFSU1RBVFVTX1ZJRFBMQVlJTkciIHZhbHVlPSLQktC+0YHQv9GA0L7QuNC30LLQtdC00LXQvdC40LUg0LLQuNC00LXQviIvPg0KCQk8dWl0ZXh0IG5hbWU9IlNDUlVCQkFSU1RBVFVTX0xPQURJTkciIHZhbHVlPSLQl9Cw0LPRgNGD0LfQutCwIi8+DQoJCTx1aXRleHQgbmFtZT0iU0NSVUJCQVJTVEFUVVNfQlVGRkVSSU5HIiB2YWx1ZT0i0JHRg9GE0LXRgNC40LfQsNGG0LjRjyIvPg0KCQk8dWl0ZXh0IG5hbWU9IlNDUlVCQkFSU1RBVFVTX1FVRVNUSU9OIiB2YWx1ZT0i0J7RgtCy0LXRgiDQvdCwINCy0L7Qv9GA0L7RgSIvPg0KCQk8dWl0ZXh0IG5hbWU9IlNDUlVCQkFSU1RBVFVTX1JFVklFV1FVSVoiIHZhbHVlPSLQntCx0LfQvtGAINC+0L/RgNC+0YHQsCIvPg0KCQk8IS0tIHN1YnN0aXR1dGlvbjogJW0gPT0gbWludXRlcyByZW1haW5pbmcgLS0+DQoJCTwhLS0gc3Vic3RpdHV0aW9uOiAlcyA9PSBzZWNvbmRzIHJlbWFpbmluZyAtLT4NCgkJPHVpdGV4dCBuYW1lPSJFTEFQU0VEIiB2YWx1ZT0i0J7RgdGC0LDQu9C+0YHRjCAlbSDQvNC40L0uICVzINGBIi8+DQoJCTx1aXRleHQgbmFtZT0iTk9URk9VTkQiIHZhbHVlPSLQndC40YfQtdCz0L4g0L3QtSDQvdCw0LnQtNC10L3QviIvPg0KCQk8dWl0ZXh0IG5hbWU9IkFUVEFDSE1FTlRTIiB2YWx1ZT0i0JLQu9C+0LbQtdC90LjRjyIvPg0KCQk8IS0tIHN1YnN0aXR1dGlvbjogJXAgPT0gY3VycmVudCBzcGVha2VyJ3MgdGl0bGUgLS0+DQoJCTx1aXRleHQgbmFtZT0iQklPV0lOX1RJVExFIiB2YWx1ZT0i0JHQuNC+0LPRgNCw0YTQuNGPOiAlcCIvPg0KCQk8dWl0ZXh0IG5hbWU9IkJJT0JUTl9USVRMRSIgdmFsdWU9ItCR0LjQvtCz0YDQsNGE0LjRjyIvPg0KCQk8dWl0ZXh0IG5hbWU9IkRJVklERVJCVE5fVElUTEUiIHZhbHVlPSJ8Ii8+DQoJCTx1aXRleHQgbmFtZT0iQ09OVEFDVEJUTl9USVRMRSIgdmFsdWU9ItCa0L7QvdGC0LDQutGCIi8+DQoJCTx1aXRleHQgbmFtZT0iVEFCX1FVSVoiIHZhbHVlPSLQntC/0YDQvtGBIi8+DQoJCTx1aXRleHQgbmFtZT0iVEFCX09VVExJTkUiIHZhbHVlPSLQodGF0LXQvNCwIi8+DQoJCTx1aXRleHQgbmFtZT0iVEFCX1RIVU1CIiB2YWx1ZT0i0JHQtdCz0YPQvdC+0LoiLz4NCgkJPHVpdGV4dCBuYW1lPSJUQUJfTk9URVMiIHZhbHVlPSLQl9Cw0LzQtdGC0LrQuCIvPg0KCQk8dWl0ZXh0IG5hbWU9IlRBQl9TRUFSQ0giIHZhbHVlPSLQn9C+0LjRgdC6Ii8+DQoJCTx1aXRleHQgbmFtZT0iU0xJREVfSEVBRElORyIgdmFsdWU9ItCX0LDQs9C+0LvQvtCy0L7QuiDRgdC70LDQudC00LAiLz4NCgkJPHVpdGV4dCBuYW1lPSJEVVJBVElPTl9IRUFESU5HIiB2YWx1ZT0i0JTQu9C40YIt0YHRgtGMIi8+DQoJCTx1aXRleHQgbmFtZT0iU0VBUkNIX0hFQURJTkciIHZhbHVlPSLQn9C+0LjRgdC6INGC0LXQutGB0YLQsDoiLz4NCgkJPHVpdGV4dCBuYW1lPSJUSFVNQl9IRUFESU5HIiB2YWx1ZT0i0KHQu9Cw0LnQtCIvPg0KCQk8dWl0ZXh0IG5hbWU9IlRIVU1CX0lORk8iIHZhbHVlPSLQndCw0LfQstCw0L3QuNC1L9C00LvQuNGCLdC90L7RgdGC0YwiLz4NCgkJPHVpdGV4dCBuYW1lPSJBVFRBQ0hOQU1FX0hFQURJTkciIHZhbHVlPSLQmNC80Y8g0YTQsNC50LvQsCIvPg0KCQk8dWl0ZXh0IG5hbWU9IkFUVEFDSFNJWkVfSEVBRElORyIgdmFsdWU9ItCg0LDQt9C80LXRgCIvPg0KCQk8dWl0ZXh0IG5hbWU9IlNMSURFX05PVEVTIiB2YWx1ZT0i0JfQsNC80LXRgtC60Lgg0Log0YHQu9Cw0LnQtNGDIi8+DQoJCTwhLS1xdWl6IHBvZCBhbmQgbWVzc2FnZSBib3ggdGV4dHMtLT4NCgkJPHVpdGV4dCBuYW1lPSJRVUlaUE9EX1FVSVpfQVRURU1QVCIgdmFsdWU9ItCf0L7Qv9GL0YLQutCwINC/0YDQvtC50YLQuCDQvtC/0YDQvtGBOiIvPg0KCQk8dWl0ZXh0IG5hbWU9IlFVSVpQT0RfUVVJWl9BVFRFTVBUX1ZBTFVFIiB2YWx1ZT0iJW4g0LjQtyAldCIvPg0KCQk8dWl0ZXh0IG5hbWU9IlFVSVpQT0RfUVVJWl9TQ09SRSIgdmFsdWU9ItCd0LDQsdGA0LDQvdC+INCx0LDQu9C70L7QsjoiLz4NCgkJPHVpdGV4dCBuYW1lPSJRVUlaUE9EX1FVSVpfUEFTU1NDT1JFIiB2YWx1ZT0i0J/RgNC+0YXQvtC00L3QvtC5INGA0LXQt9GD0LvRjNGC0LDRgjoiLz4NCgkJPHVpdGV4dCBuYW1lPSJRVUlaUE9EX1FVSVpfTUFYU0NPUkUiIHZhbHVlPSLQnNCw0LrRgdC40LzQsNC70YzQvdGL0Lkg0YDQtdC30YPQu9GM0YLQsNGCOiIvPg0KCQk8dWl0ZXh0IG5hbWU9IlFVSVpQT0RfUVVFU0FUTVBUX1NUUiIgdmFsdWU9ItCf0L7Qv9GL0YLQutCwOiAlbiDQuNC3ICV0Ii8+DQoJCTx1aXRleHQgbmFtZT0iUVVJWlBPRF9RVUVTVFlQRV9TVFIiIHZhbHVlPSLQotC40L86ICVzIi8+DQoJCTx1aXRleHQgbmFtZT0iUVVJWlBPRF9RVUVTVFlQRV9HUkQiIHZhbHVlPSLQoSDQvtGG0LXQvdC60L7QuSIvPg0KCQk8dWl0ZXh0IG5hbWU9IlFVSVpQT0RfUVVFU1RZUEVfU1ZZIiB2YWx1ZT0i0J7QsdC30L7RgCIvPg0KCQk8dWl0ZXh0IG5hbWU9IlFVSVpQT0RfUVVJWkFUTVBUX0lORiIgdmFsdWU9ItCR0L7Qu9GM0YjQvtC1INGH0LjRgdC70L4iLz4NCgkJPHVpdGV4dCBuYW1lPSJRVUlaUE9EX1FVRVNBVE1QVF9JTkYiIHZhbHVlPSLQkdC+0LvRjNGI0L7QtSDRh9C40YHQu9C+Ii8+DQoJCTx1aXRleHQgbmFtZT0iV0FSTklOR01TR19ZRVNTVFJJTkciIHZhbHVlPSLQlNCwIi8+DQoJCTx1aXRleHQgbmFtZT0iV0FSTklOR01TR19OT1NUUklORyIgdmFsdWU9ItCd0LXRgiIvPg0KCQk8dWl0ZXh0IG5hbWU9IldBUk5JTkdNU0dfVElUTEVTVFJJTkciIHZhbHVlPSLQn9GA0LXQtNGD0L/RgNC10LbQtNC10L3QuNC1INC+INC90LDQstC40LPQsNGG0LjQuCDQsiDQvtC/0YDQvtGB0LUiLz4NCgkJPHVpdGV4dCBuYW1lPSJXQVJOSU5HTVNHX01TR1NUUklORyIgdmFsdWU9ItCSINC+0L/RgNC+0YHQtSDQvtGB0YLQsNC70LjRgdGMINC90LXQvtGC0LLQtdGH0LXQvdC90YvQtSDQstC+0L/RgNC+0YHRiy7QndCw0LbQsNGC0LjQtSDQutC90L7Qv9C60LggJnF1b3Q70JTQsCZxdW90OyDQv9GA0LjQstC10LTQtdGCINC6INC30LDQutGA0YvRgtC40Y4g0L7Qv9GA0L7RgdCwLiDQndCw0LbQsNGC0LjQtSDQutC90L7Qv9C60LggJnF1b3Q70J3QtdGCJnF1b3Q7INC/0YDQvtC00L7Qu9C20LjRgiDQvtC/0YDQvtGBLiIvPg0KCQk8dWl0ZXh0IG5hbWU9IklORk9STUFUSU9OX0gyNjRfRkxBU0hQTEFZRVIiIHZhbHVlPSLQotC10LrRg9GJ0LDRjyDQstC10YDRgdC40Y8g0L/RgNC+0LjQs9GA0YvQstCw0YLQtdC70Y8gRmxhc2ggUGxheWVyLCDRg9GB0YLQsNC90L7QstC70LXQvdC90LDRjyDQvdCwINGN0YLQvtC8INC60L7QvNC/0YzRjtGC0LXRgNC1LCDQvdC1INC/0L7QtNC00LXRgNC20LjQstCw0LXRgiDRjdGC0L4g0LLQuNC00LXQvi4g0KnQtdC70LrQvdC40YLQtSDQsiDQvtCx0LvQsNGB0YLQuCDQstC40LTQtdC+LCDRh9GC0L7QsdGLINC30LDQs9GA0YPQt9C40YLRjCDQv9C+0YHQu9C10LTQvdGO0Y4g0LLQtdGA0YHQuNGOINC/0YDQvtC40LPRgNGL0LLQsNGC0LXQu9GP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0J/QvtC60LDQt9GL0LLQsNGC0Ywg0LLRgNC10LfQutGDINGD0YfQsNGB0YLQvdC40LrQsNC8Ii8+DQoJCTx1aXRleHQgbmFtZT0iTVVURSIgdmFsdWU9ItCe0YLQutC70Y7Rh9C40YLRjCDQt9Cy0YPQuiIvPg0KCQk8dWl0ZXh0IG5hbWU9IkRPQ1dSQVBfVElUTEUiIHZhbHVlPSLQktC70L7QttC10L3QuNC1INCyINGE0LDQudC7IEFkb2JlIFByZXNlbnRlciIvPg0KCQk8dWl0ZXh0IG5hbWU9IkRPQ1dSQVBfTVNHIiB2YWx1ZT0i0KHQvtGF0YDQsNC90LjRgtGMINCyINC/0LDQv9C60YMgJnF1b3Q70JzQvtC5INC60L7QvNC/0YzRjtGC0LXRgCZxdW90OyIvPg0KCQk8dWl0ZXh0IG5hbWU9IkRPQ1dSQVBfUFJPTVBUIiB2YWx1ZT0i0KnQtdC70LrQvdGD0YLRjCDQtNC70Y8g0LfQsNCz0YDRg9C30LrQuCIvPg0KCTwvbGFuZ3VhZ2U+DQo8L2NvbmZpZ3VyYXRpb24+DQo="/>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PPSNARRATIONPROPS" val="I:\WSSA\WSSA-new\three\SLIDE 15.mp3"/>
  <p:tag name="PPSNARRATION" val="1,1115001219,I:\WSSA\WSSA-new\three\new13\extra_Slide\Herbicide Resistance WSSA Definitions_pptx\Media.ppcx"/>
</p:tagLst>
</file>

<file path=ppt/tags/tag3.xml><?xml version="1.0" encoding="utf-8"?>
<p:tagLst xmlns:a="http://schemas.openxmlformats.org/drawingml/2006/main" xmlns:r="http://schemas.openxmlformats.org/officeDocument/2006/relationships" xmlns:p="http://schemas.openxmlformats.org/presentationml/2006/main">
  <p:tag name="PRESENTER_SHAPEINFO" val="&lt;ThreeDShapeInfo&gt;&lt;uuid val=&quot;{E05606AE-C2DF-49FE-A923-5524F90CCEF8}&quot;/&gt;&lt;filename val=&quot;I:\WSSA\WSSA-new\three\new13\extra_Slide\data\asimages\{E05606AE-C2DF-49FE-A923-5524F90CCEF8}.png&quot;/&gt;&lt;hasEffects val=&quot;1&quot;/&gt;&lt;left val=&quot;98.28&quot;/&gt;&lt;top val=&quot;219.72&quot;/&gt;&lt;width val=&quot;532.8&quot;/&gt;&lt;height val=&quot;107.64&quot;/&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INFO" val="&lt;ThreeDShapeInfo&gt;&lt;uuid val=&quot;{B6DB447B-F5D1-4880-B205-104777EA9CE6}&quot;/&gt;&lt;filename val=&quot;I:\WSSA\WSSA-new\three\new13\extra_Slide\data\asimages\{B6DB447B-F5D1-4880-B205-104777EA9CE6}.png&quot;/&gt;&lt;hasEffects val=&quot;1&quot;/&gt;&lt;left val=&quot;58.56&quot;/&gt;&lt;top val=&quot;390.72&quot;/&gt;&lt;width val=&quot;586.8&quot;/&gt;&lt;height val=&quot;120.36&quot;/&gt;&lt;/ThreeDShapeInfo&gt;"/>
</p:tagLst>
</file>

<file path=ppt/theme/theme1.xml><?xml version="1.0" encoding="utf-8"?>
<a:theme xmlns:a="http://schemas.openxmlformats.org/drawingml/2006/main" name="WSSA Template MASTER">
  <a:themeElements>
    <a:clrScheme name="Custom 1">
      <a:dk1>
        <a:sysClr val="windowText" lastClr="000000"/>
      </a:dk1>
      <a:lt1>
        <a:sysClr val="window" lastClr="FFFFFF"/>
      </a:lt1>
      <a:dk2>
        <a:srgbClr val="1F497D"/>
      </a:dk2>
      <a:lt2>
        <a:srgbClr val="EEECE1"/>
      </a:lt2>
      <a:accent1>
        <a:srgbClr val="387C2C"/>
      </a:accent1>
      <a:accent2>
        <a:srgbClr val="114B0F"/>
      </a:accent2>
      <a:accent3>
        <a:srgbClr val="66AA50"/>
      </a:accent3>
      <a:accent4>
        <a:srgbClr val="66AA50"/>
      </a:accent4>
      <a:accent5>
        <a:srgbClr val="67AB4F"/>
      </a:accent5>
      <a:accent6>
        <a:srgbClr val="C47829"/>
      </a:accent6>
      <a:hlink>
        <a:srgbClr val="548DD4"/>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176</Words>
  <Application>Microsoft Office PowerPoint</Application>
  <PresentationFormat>On-screen Show (4:3)</PresentationFormat>
  <Paragraphs>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WSSA Template MASTER</vt:lpstr>
      <vt:lpstr>Herbicide Resistance WSSA Definitions</vt:lpstr>
    </vt:vector>
  </TitlesOfParts>
  <Company>GSI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Herbicide Resistance WSSA Definitions</dc:title>
  <dc:creator>Ninh Nguyen</dc:creator>
  <cp:lastModifiedBy>Ninh Nguyen</cp:lastModifiedBy>
  <cp:revision>4</cp:revision>
  <dcterms:created xsi:type="dcterms:W3CDTF">2014-05-05T03:32:20Z</dcterms:created>
  <dcterms:modified xsi:type="dcterms:W3CDTF">2014-05-05T03:35:33Z</dcterms:modified>
</cp:coreProperties>
</file>