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4"/>
  </p:sldMasterIdLst>
  <p:notesMasterIdLst>
    <p:notesMasterId r:id="rId15"/>
  </p:notesMasterIdLst>
  <p:sldIdLst>
    <p:sldId id="477" r:id="rId5"/>
    <p:sldId id="479" r:id="rId6"/>
    <p:sldId id="470" r:id="rId7"/>
    <p:sldId id="474" r:id="rId8"/>
    <p:sldId id="473" r:id="rId9"/>
    <p:sldId id="472" r:id="rId10"/>
    <p:sldId id="481" r:id="rId11"/>
    <p:sldId id="476" r:id="rId12"/>
    <p:sldId id="482" r:id="rId13"/>
    <p:sldId id="480" r:id="rId14"/>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F79157-AF77-A92C-2A78-D5EB9FC05192}" name="Sarah Chu" initials="SC" userId="S::sarah.chu@agnet.tamu.edu::b8a8873d-92dc-4baf-91df-91165c6e95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FFFF"/>
    <a:srgbClr val="FFFF00"/>
    <a:srgbClr val="996633"/>
    <a:srgbClr val="009900"/>
    <a:srgbClr val="CC9900"/>
    <a:srgbClr val="FFCC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82" autoAdjust="0"/>
    <p:restoredTop sz="94780" autoAdjust="0"/>
  </p:normalViewPr>
  <p:slideViewPr>
    <p:cSldViewPr>
      <p:cViewPr varScale="1">
        <p:scale>
          <a:sx n="60" d="100"/>
          <a:sy n="60" d="100"/>
        </p:scale>
        <p:origin x="1508" y="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Van Wychen" userId="27af6cf4-217a-4d8a-9541-942b1594a130" providerId="ADAL" clId="{54A3A13E-626A-429E-99FA-805D67220374}"/>
    <pc:docChg chg="delSld modSld">
      <pc:chgData name="Lee Van Wychen" userId="27af6cf4-217a-4d8a-9541-942b1594a130" providerId="ADAL" clId="{54A3A13E-626A-429E-99FA-805D67220374}" dt="2024-07-10T18:56:54.241" v="3" actId="120"/>
      <pc:docMkLst>
        <pc:docMk/>
      </pc:docMkLst>
      <pc:sldChg chg="del">
        <pc:chgData name="Lee Van Wychen" userId="27af6cf4-217a-4d8a-9541-942b1594a130" providerId="ADAL" clId="{54A3A13E-626A-429E-99FA-805D67220374}" dt="2024-07-10T18:56:23.933" v="1" actId="2696"/>
        <pc:sldMkLst>
          <pc:docMk/>
          <pc:sldMk cId="1204600085" sldId="468"/>
        </pc:sldMkLst>
      </pc:sldChg>
      <pc:sldChg chg="modSp mod delCm">
        <pc:chgData name="Lee Van Wychen" userId="27af6cf4-217a-4d8a-9541-942b1594a130" providerId="ADAL" clId="{54A3A13E-626A-429E-99FA-805D67220374}" dt="2024-07-10T18:56:54.241" v="3" actId="120"/>
        <pc:sldMkLst>
          <pc:docMk/>
          <pc:sldMk cId="370111332" sldId="482"/>
        </pc:sldMkLst>
        <pc:graphicFrameChg chg="modGraphic">
          <ac:chgData name="Lee Van Wychen" userId="27af6cf4-217a-4d8a-9541-942b1594a130" providerId="ADAL" clId="{54A3A13E-626A-429E-99FA-805D67220374}" dt="2024-07-10T18:56:54.241" v="3" actId="120"/>
          <ac:graphicFrameMkLst>
            <pc:docMk/>
            <pc:sldMk cId="370111332" sldId="482"/>
            <ac:graphicFrameMk id="2" creationId="{00000000-0000-0000-0000-000000000000}"/>
          </ac:graphicFrameMkLst>
        </pc:graphicFrameChg>
        <pc:extLst>
          <p:ext xmlns:p="http://schemas.openxmlformats.org/presentationml/2006/main" uri="{D6D511B9-2390-475A-947B-AFAB55BFBCF1}">
            <pc226:cmChg xmlns:pc226="http://schemas.microsoft.com/office/powerpoint/2022/06/main/command" chg="del">
              <pc226:chgData name="Lee Van Wychen" userId="27af6cf4-217a-4d8a-9541-942b1594a130" providerId="ADAL" clId="{54A3A13E-626A-429E-99FA-805D67220374}" dt="2024-07-10T18:56:29.531" v="2"/>
              <pc2:cmMkLst xmlns:pc2="http://schemas.microsoft.com/office/powerpoint/2019/9/main/command">
                <pc:docMk/>
                <pc:sldMk cId="370111332" sldId="482"/>
                <pc2:cmMk id="{BF942FC5-04C1-4924-AFC6-4295688ABD27}"/>
              </pc2:cmMkLst>
            </pc226:cmChg>
          </p:ext>
        </pc:extLst>
      </pc:sldChg>
      <pc:sldChg chg="del">
        <pc:chgData name="Lee Van Wychen" userId="27af6cf4-217a-4d8a-9541-942b1594a130" providerId="ADAL" clId="{54A3A13E-626A-429E-99FA-805D67220374}" dt="2024-07-10T18:55:41.583" v="0" actId="2696"/>
        <pc:sldMkLst>
          <pc:docMk/>
          <pc:sldMk cId="2015893437" sldId="4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dirty="0"/>
          </a:p>
        </p:txBody>
      </p:sp>
      <p:sp>
        <p:nvSpPr>
          <p:cNvPr id="727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dirty="0"/>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A05E3F0-05B7-4FAF-85A9-BC969DC78A92}" type="slidenum">
              <a:rPr lang="en-US"/>
              <a:pPr>
                <a:defRPr/>
              </a:pPr>
              <a:t>‹#›</a:t>
            </a:fld>
            <a:endParaRPr lang="en-US" dirty="0"/>
          </a:p>
        </p:txBody>
      </p:sp>
    </p:spTree>
    <p:extLst>
      <p:ext uri="{BB962C8B-B14F-4D97-AF65-F5344CB8AC3E}">
        <p14:creationId xmlns:p14="http://schemas.microsoft.com/office/powerpoint/2010/main" val="30306882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1</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2</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3</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4</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5</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6</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7</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8</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9</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extLst>
      <p:ext uri="{BB962C8B-B14F-4D97-AF65-F5344CB8AC3E}">
        <p14:creationId xmlns:p14="http://schemas.microsoft.com/office/powerpoint/2010/main" val="3726374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94C8C4-7846-44FD-9167-EA5ECDEEC741}" type="slidenum">
              <a:rPr lang="en-US" altLang="en-US" smtClean="0">
                <a:solidFill>
                  <a:srgbClr val="000000"/>
                </a:solidFill>
              </a:rPr>
              <a:pPr/>
              <a:t>10</a:t>
            </a:fld>
            <a:endParaRPr lang="en-US" altLang="en-US"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1FE2BE5B-6707-443E-AAD3-E5AA7F891332}"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000066"/>
            </a:gs>
          </a:gsLst>
          <a:lin ang="27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pPr>
              <a:defRPr/>
            </a:pPr>
            <a:fld id="{40537B58-DC84-4926-9856-CC4EC7A5A8E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0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ssa.net/weed/composite-list-of-weed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152400" y="-152400"/>
            <a:ext cx="8763000" cy="3154680"/>
          </a:xfrm>
          <a:prstGeom prst="rect">
            <a:avLst/>
          </a:prstGeom>
          <a:noFill/>
          <a:ln w="9525">
            <a:noFill/>
            <a:miter lim="800000"/>
            <a:headEnd/>
            <a:tailEnd/>
          </a:ln>
        </p:spPr>
        <p:txBody>
          <a:bodyPr anchor="ctr"/>
          <a:lstStyle/>
          <a:p>
            <a:r>
              <a:rPr lang="en-US" altLang="en-US" sz="3200" b="1" dirty="0">
                <a:solidFill>
                  <a:srgbClr val="FFFF00"/>
                </a:solidFill>
              </a:rPr>
              <a:t>2023 Results for the U.S. &amp; Canada</a:t>
            </a:r>
          </a:p>
          <a:p>
            <a:r>
              <a:rPr lang="en-US" altLang="en-US" sz="3200" b="1" dirty="0">
                <a:solidFill>
                  <a:srgbClr val="FFFF00"/>
                </a:solidFill>
              </a:rPr>
              <a:t>(258 survey responses)</a:t>
            </a:r>
          </a:p>
          <a:p>
            <a:endParaRPr lang="en-US" altLang="en-US" sz="2400" b="1" dirty="0">
              <a:solidFill>
                <a:srgbClr val="FFFF00"/>
              </a:solidFill>
            </a:endParaRPr>
          </a:p>
          <a:p>
            <a:r>
              <a:rPr lang="en-US" altLang="en-US" sz="4000" b="1" dirty="0">
                <a:solidFill>
                  <a:srgbClr val="FFFF00"/>
                </a:solidFill>
              </a:rPr>
              <a:t> </a:t>
            </a:r>
            <a:r>
              <a:rPr lang="en-US" altLang="en-US" sz="2400" b="1" dirty="0">
                <a:solidFill>
                  <a:srgbClr val="FF6600"/>
                </a:solidFill>
              </a:rPr>
              <a:t>Most Common and Troublesome Weeds in </a:t>
            </a:r>
          </a:p>
          <a:p>
            <a:r>
              <a:rPr lang="en-US" altLang="en-US" sz="2400" b="1" dirty="0">
                <a:solidFill>
                  <a:srgbClr val="FFFF00"/>
                </a:solidFill>
              </a:rPr>
              <a:t>Grass Crops, Pasture, and Turf</a:t>
            </a:r>
          </a:p>
        </p:txBody>
      </p:sp>
      <p:sp>
        <p:nvSpPr>
          <p:cNvPr id="10" name="TextBox 9"/>
          <p:cNvSpPr txBox="1"/>
          <p:nvPr/>
        </p:nvSpPr>
        <p:spPr>
          <a:xfrm>
            <a:off x="685800" y="3048000"/>
            <a:ext cx="7848600" cy="646331"/>
          </a:xfrm>
          <a:prstGeom prst="rect">
            <a:avLst/>
          </a:prstGeom>
          <a:noFill/>
        </p:spPr>
        <p:txBody>
          <a:bodyPr wrap="square" rtlCol="0">
            <a:spAutoFit/>
          </a:bodyPr>
          <a:lstStyle/>
          <a:p>
            <a:r>
              <a:rPr lang="en-US" dirty="0">
                <a:solidFill>
                  <a:srgbClr val="FFFFFF"/>
                </a:solidFill>
              </a:rPr>
              <a:t>1) corn, 2) pastures, rangeland, or other hay, 3) rice, 4) sorghum, 5) spring cereal grains, 6) turf, and  7) winter cereal grains</a:t>
            </a:r>
          </a:p>
        </p:txBody>
      </p:sp>
      <p:sp>
        <p:nvSpPr>
          <p:cNvPr id="6" name="Rectangle 5"/>
          <p:cNvSpPr>
            <a:spLocks noChangeArrowheads="1"/>
          </p:cNvSpPr>
          <p:nvPr/>
        </p:nvSpPr>
        <p:spPr bwMode="auto">
          <a:xfrm>
            <a:off x="0" y="13716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9" name="TextBox 8"/>
          <p:cNvSpPr txBox="1"/>
          <p:nvPr/>
        </p:nvSpPr>
        <p:spPr>
          <a:xfrm>
            <a:off x="457200" y="3970794"/>
            <a:ext cx="8625840" cy="892552"/>
          </a:xfrm>
          <a:prstGeom prst="rect">
            <a:avLst/>
          </a:prstGeom>
          <a:noFill/>
        </p:spPr>
        <p:txBody>
          <a:bodyPr wrap="square" rtlCol="0">
            <a:spAutoFit/>
          </a:bodyPr>
          <a:lstStyle/>
          <a:p>
            <a:pPr algn="l"/>
            <a:r>
              <a:rPr lang="en-US" u="sng" dirty="0">
                <a:solidFill>
                  <a:srgbClr val="FF6600"/>
                </a:solidFill>
              </a:rPr>
              <a:t>Common weeds</a:t>
            </a:r>
            <a:r>
              <a:rPr lang="en-US" dirty="0">
                <a:solidFill>
                  <a:srgbClr val="FF6600"/>
                </a:solidFill>
              </a:rPr>
              <a:t> </a:t>
            </a:r>
            <a:r>
              <a:rPr lang="en-US" sz="1600" dirty="0">
                <a:solidFill>
                  <a:srgbClr val="FFFFFF"/>
                </a:solidFill>
              </a:rPr>
              <a:t>refer to those weeds you most frequently see.</a:t>
            </a:r>
          </a:p>
          <a:p>
            <a:pPr algn="l"/>
            <a:endParaRPr lang="en-US" sz="1600" dirty="0">
              <a:solidFill>
                <a:srgbClr val="FFFFFF"/>
              </a:solidFill>
            </a:endParaRPr>
          </a:p>
          <a:p>
            <a:pPr marL="341313" indent="-341313" algn="l"/>
            <a:r>
              <a:rPr lang="en-US" u="sng" dirty="0">
                <a:solidFill>
                  <a:srgbClr val="FF6600"/>
                </a:solidFill>
              </a:rPr>
              <a:t>Troublesome weeds</a:t>
            </a:r>
            <a:r>
              <a:rPr lang="en-US" dirty="0">
                <a:solidFill>
                  <a:srgbClr val="FF6600"/>
                </a:solidFill>
              </a:rPr>
              <a:t> </a:t>
            </a:r>
            <a:r>
              <a:rPr lang="en-US" sz="1600" dirty="0">
                <a:solidFill>
                  <a:srgbClr val="FFFFFF"/>
                </a:solidFill>
              </a:rPr>
              <a:t>are those that are most difficult to control, but may not be widespread.</a:t>
            </a:r>
          </a:p>
        </p:txBody>
      </p:sp>
      <p:sp>
        <p:nvSpPr>
          <p:cNvPr id="11" name="TextBox 10"/>
          <p:cNvSpPr txBox="1"/>
          <p:nvPr/>
        </p:nvSpPr>
        <p:spPr>
          <a:xfrm>
            <a:off x="259080" y="5029200"/>
            <a:ext cx="8702040" cy="584775"/>
          </a:xfrm>
          <a:prstGeom prst="rect">
            <a:avLst/>
          </a:prstGeom>
          <a:noFill/>
        </p:spPr>
        <p:txBody>
          <a:bodyPr wrap="square" rtlCol="0">
            <a:spAutoFit/>
          </a:bodyPr>
          <a:lstStyle/>
          <a:p>
            <a:r>
              <a:rPr lang="en-US" sz="1600" b="1" dirty="0">
                <a:solidFill>
                  <a:srgbClr val="FFFF00"/>
                </a:solidFill>
              </a:rPr>
              <a:t>WSSA’s Composite List of Weeds is used for weed common and latin names</a:t>
            </a:r>
          </a:p>
          <a:p>
            <a:r>
              <a:rPr lang="en-US" sz="1600" b="1" dirty="0">
                <a:solidFill>
                  <a:srgbClr val="FFFF00"/>
                </a:solidFill>
                <a:hlinkClick r:id="rId3"/>
              </a:rPr>
              <a:t>https://wssa.net/weed/composite-list-of-weeds/</a:t>
            </a:r>
            <a:r>
              <a:rPr lang="en-US" sz="1600" b="1" dirty="0">
                <a:solidFill>
                  <a:srgbClr val="FFFF00"/>
                </a:solidFill>
              </a:rPr>
              <a:t>  </a:t>
            </a:r>
            <a:endParaRPr lang="en-US" sz="1600" b="1" dirty="0">
              <a:solidFill>
                <a:srgbClr val="FFFFFF"/>
              </a:solidFill>
            </a:endParaRPr>
          </a:p>
        </p:txBody>
      </p:sp>
      <p:sp>
        <p:nvSpPr>
          <p:cNvPr id="2" name="Rectangle 1">
            <a:extLst>
              <a:ext uri="{FF2B5EF4-FFF2-40B4-BE49-F238E27FC236}">
                <a16:creationId xmlns:a16="http://schemas.microsoft.com/office/drawing/2014/main" id="{D92CECEE-6D4C-4F46-A7D1-A14C78333302}"/>
              </a:ext>
            </a:extLst>
          </p:cNvPr>
          <p:cNvSpPr/>
          <p:nvPr/>
        </p:nvSpPr>
        <p:spPr>
          <a:xfrm>
            <a:off x="243422" y="6019800"/>
            <a:ext cx="8656320" cy="600164"/>
          </a:xfrm>
          <a:prstGeom prst="rect">
            <a:avLst/>
          </a:prstGeom>
          <a:solidFill>
            <a:schemeClr val="accent1">
              <a:lumMod val="50000"/>
            </a:schemeClr>
          </a:solidFill>
        </p:spPr>
        <p:txBody>
          <a:bodyPr wrap="square">
            <a:spAutoFit/>
          </a:bodyPr>
          <a:lstStyle/>
          <a:p>
            <a:pPr algn="l"/>
            <a:r>
              <a:rPr lang="en-US" sz="1100" b="1" u="sng" dirty="0">
                <a:solidFill>
                  <a:srgbClr val="FFFFFF"/>
                </a:solidFill>
              </a:rPr>
              <a:t>Suggested citation</a:t>
            </a:r>
            <a:r>
              <a:rPr lang="en-US" sz="1100" b="1" dirty="0">
                <a:solidFill>
                  <a:srgbClr val="FFFFFF"/>
                </a:solidFill>
              </a:rPr>
              <a:t>: Van Wychen L (2023) 2023 Survey of the Most Common and Troublesome Weeds in Grass Crops, Pasture and Turf in the United States and Canada. Weed Science Society of America National Weed Survey Dataset. Available: http://wssa.net/weed/surveys/2023 Weed </a:t>
            </a:r>
            <a:r>
              <a:rPr lang="en-US" sz="1100" b="1" dirty="0" err="1">
                <a:solidFill>
                  <a:srgbClr val="FFFFFF"/>
                </a:solidFill>
              </a:rPr>
              <a:t>Survey_Grass</a:t>
            </a:r>
            <a:r>
              <a:rPr lang="en-US" sz="1100" b="1" dirty="0">
                <a:solidFill>
                  <a:srgbClr val="FFFFFF"/>
                </a:solidFill>
              </a:rPr>
              <a:t> crops.xlsx</a:t>
            </a:r>
          </a:p>
        </p:txBody>
      </p:sp>
    </p:spTree>
    <p:extLst>
      <p:ext uri="{BB962C8B-B14F-4D97-AF65-F5344CB8AC3E}">
        <p14:creationId xmlns:p14="http://schemas.microsoft.com/office/powerpoint/2010/main" val="1204600085"/>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304800" y="0"/>
            <a:ext cx="8534400" cy="1097280"/>
          </a:xfrm>
          <a:prstGeom prst="rect">
            <a:avLst/>
          </a:prstGeom>
          <a:noFill/>
          <a:ln w="9525">
            <a:noFill/>
            <a:miter lim="800000"/>
            <a:headEnd/>
            <a:tailEnd/>
          </a:ln>
        </p:spPr>
        <p:txBody>
          <a:bodyPr anchor="ctr"/>
          <a:lstStyle/>
          <a:p>
            <a:r>
              <a:rPr lang="en-US" altLang="en-US" sz="3200" dirty="0">
                <a:solidFill>
                  <a:srgbClr val="FFFF00"/>
                </a:solidFill>
              </a:rPr>
              <a:t>Top 6 Weeds in Corn</a:t>
            </a:r>
          </a:p>
          <a:p>
            <a:r>
              <a:rPr lang="en-US" altLang="en-US" sz="2400" dirty="0">
                <a:solidFill>
                  <a:srgbClr val="FFFF00"/>
                </a:solidFill>
              </a:rPr>
              <a:t>(58 survey respondents)</a:t>
            </a:r>
          </a:p>
        </p:txBody>
      </p:sp>
      <p:sp>
        <p:nvSpPr>
          <p:cNvPr id="15364" name="Rectangle 5"/>
          <p:cNvSpPr>
            <a:spLocks noChangeArrowheads="1"/>
          </p:cNvSpPr>
          <p:nvPr/>
        </p:nvSpPr>
        <p:spPr bwMode="auto">
          <a:xfrm>
            <a:off x="0" y="10668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209973"/>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209973"/>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1545353203"/>
              </p:ext>
            </p:extLst>
          </p:nvPr>
        </p:nvGraphicFramePr>
        <p:xfrm>
          <a:off x="190500" y="2255520"/>
          <a:ext cx="4305300" cy="2613660"/>
        </p:xfrm>
        <a:graphic>
          <a:graphicData uri="http://schemas.openxmlformats.org/drawingml/2006/table">
            <a:tbl>
              <a:tblPr>
                <a:tableStyleId>{5C22544A-7EE6-4342-B048-85BDC9FD1C3A}</a:tableStyleId>
              </a:tblPr>
              <a:tblGrid>
                <a:gridCol w="723900">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foxtail spp. (30*)</a:t>
                      </a:r>
                    </a:p>
                  </a:txBody>
                  <a:tcPr marL="6350" marR="6350" marT="635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latin typeface="+mn-lt"/>
                        </a:rPr>
                        <a:t>2</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pigweed spp. (24)</a:t>
                      </a:r>
                    </a:p>
                  </a:txBody>
                  <a:tcPr marL="6350" marR="6350" marT="635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u="none" strike="noStrike" dirty="0">
                          <a:effectLst/>
                          <a:latin typeface="+mn-lt"/>
                        </a:rPr>
                        <a:t>3</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common lambsquarters (23)</a:t>
                      </a:r>
                    </a:p>
                  </a:txBody>
                  <a:tcPr marL="6350" marR="6350" marT="635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chemeClr val="dk1"/>
                          </a:solidFill>
                          <a:effectLst/>
                          <a:latin typeface="+mn-lt"/>
                        </a:rPr>
                        <a:t>4</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morningglory spp. (21)</a:t>
                      </a:r>
                    </a:p>
                  </a:txBody>
                  <a:tcPr marL="6350" marR="6350" marT="6350" marB="0" anchor="b">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b="0" i="0" u="none" strike="noStrike" dirty="0">
                          <a:solidFill>
                            <a:schemeClr val="dk1"/>
                          </a:solidFill>
                          <a:effectLst/>
                          <a:latin typeface="+mn-lt"/>
                        </a:rPr>
                        <a:t>5</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waterhemp (17)</a:t>
                      </a:r>
                    </a:p>
                  </a:txBody>
                  <a:tcPr marL="6350" marR="6350" marT="6350" marB="0" anchor="b">
                    <a:solidFill>
                      <a:schemeClr val="bg1"/>
                    </a:solidFill>
                  </a:tcPr>
                </a:tc>
                <a:extLst>
                  <a:ext uri="{0D108BD9-81ED-4DB2-BD59-A6C34878D82A}">
                    <a16:rowId xmlns:a16="http://schemas.microsoft.com/office/drawing/2014/main" val="10005"/>
                  </a:ext>
                </a:extLst>
              </a:tr>
              <a:tr h="373380">
                <a:tc>
                  <a:txBody>
                    <a:bodyPr/>
                    <a:lstStyle/>
                    <a:p>
                      <a:pPr algn="ctr" fontAlgn="b"/>
                      <a:r>
                        <a:rPr lang="en-US" sz="2000" b="0" i="0" u="none" strike="noStrike" dirty="0">
                          <a:solidFill>
                            <a:srgbClr val="000000"/>
                          </a:solidFill>
                          <a:effectLst/>
                          <a:latin typeface="+mn-lt"/>
                          <a:cs typeface="Calibri" panose="020F0502020204030204" pitchFamily="34" charset="0"/>
                        </a:rPr>
                        <a:t>6</a:t>
                      </a: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Palmer amaranth (16)</a:t>
                      </a:r>
                    </a:p>
                  </a:txBody>
                  <a:tcPr marL="7620" marR="7620" marT="7620" marB="0" anchor="b">
                    <a:solidFill>
                      <a:schemeClr val="bg1"/>
                    </a:solidFill>
                  </a:tcPr>
                </a:tc>
                <a:extLst>
                  <a:ext uri="{0D108BD9-81ED-4DB2-BD59-A6C34878D82A}">
                    <a16:rowId xmlns:a16="http://schemas.microsoft.com/office/drawing/2014/main" val="267191360"/>
                  </a:ext>
                </a:extLst>
              </a:tr>
              <a:tr h="373380">
                <a:tc>
                  <a:txBody>
                    <a:bodyPr/>
                    <a:lstStyle/>
                    <a:p>
                      <a:pPr algn="ctr" fontAlgn="b"/>
                      <a:endParaRPr lang="en-US" sz="2000" b="0" i="0" u="none" strike="noStrike" dirty="0">
                        <a:solidFill>
                          <a:srgbClr val="000000"/>
                        </a:solidFill>
                        <a:effectLst/>
                        <a:latin typeface="+mn-lt"/>
                        <a:cs typeface="Calibri" panose="020F0502020204030204" pitchFamily="34" charset="0"/>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609370718"/>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218657222"/>
              </p:ext>
            </p:extLst>
          </p:nvPr>
        </p:nvGraphicFramePr>
        <p:xfrm>
          <a:off x="4762500" y="2240280"/>
          <a:ext cx="4152900" cy="2613660"/>
        </p:xfrm>
        <a:graphic>
          <a:graphicData uri="http://schemas.openxmlformats.org/drawingml/2006/table">
            <a:tbl>
              <a:tblPr>
                <a:tableStyleId>{5C22544A-7EE6-4342-B048-85BDC9FD1C3A}</a:tableStyleId>
              </a:tblPr>
              <a:tblGrid>
                <a:gridCol w="7239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tc>
                <a:tc>
                  <a:txBody>
                    <a:bodyPr/>
                    <a:lstStyle/>
                    <a:p>
                      <a:pPr algn="l" fontAlgn="b"/>
                      <a:r>
                        <a:rPr lang="en-US" sz="2000" b="0" i="0" u="none" strike="noStrike" dirty="0">
                          <a:solidFill>
                            <a:srgbClr val="000000"/>
                          </a:solidFill>
                          <a:effectLst/>
                          <a:latin typeface="+mn-lt"/>
                        </a:rPr>
                        <a:t>morningglory spp. (24)</a:t>
                      </a:r>
                    </a:p>
                  </a:txBody>
                  <a:tcPr marL="6350" marR="6350" marT="6350" marB="0" anchor="b"/>
                </a:tc>
                <a:extLst>
                  <a:ext uri="{0D108BD9-81ED-4DB2-BD59-A6C34878D82A}">
                    <a16:rowId xmlns:a16="http://schemas.microsoft.com/office/drawing/2014/main" val="10000"/>
                  </a:ext>
                </a:extLst>
              </a:tr>
              <a:tr h="373380">
                <a:tc>
                  <a:txBody>
                    <a:bodyPr/>
                    <a:lstStyle/>
                    <a:p>
                      <a:pPr algn="ctr" fontAlgn="b"/>
                      <a:r>
                        <a:rPr lang="en-US" sz="2000" u="none" strike="noStrike" dirty="0">
                          <a:effectLst/>
                          <a:latin typeface="+mn-lt"/>
                        </a:rPr>
                        <a:t>2</a:t>
                      </a:r>
                      <a:endParaRPr lang="en-US" sz="2000" b="0" i="0" u="none" strike="noStrike" dirty="0">
                        <a:solidFill>
                          <a:srgbClr val="000000"/>
                        </a:solidFill>
                        <a:effectLst/>
                        <a:latin typeface="+mn-lt"/>
                      </a:endParaRPr>
                    </a:p>
                  </a:txBody>
                  <a:tcPr marL="7620" marR="7620" marT="7620" marB="0" anchor="b"/>
                </a:tc>
                <a:tc>
                  <a:txBody>
                    <a:bodyPr/>
                    <a:lstStyle/>
                    <a:p>
                      <a:pPr algn="l" fontAlgn="b"/>
                      <a:r>
                        <a:rPr lang="en-US" sz="2000" b="0" i="0" u="none" strike="noStrike" dirty="0">
                          <a:solidFill>
                            <a:srgbClr val="000000"/>
                          </a:solidFill>
                          <a:effectLst/>
                          <a:latin typeface="+mn-lt"/>
                        </a:rPr>
                        <a:t>waterhemp (22)</a:t>
                      </a:r>
                    </a:p>
                  </a:txBody>
                  <a:tcPr marL="6350" marR="6350" marT="6350" marB="0" anchor="b"/>
                </a:tc>
                <a:extLst>
                  <a:ext uri="{0D108BD9-81ED-4DB2-BD59-A6C34878D82A}">
                    <a16:rowId xmlns:a16="http://schemas.microsoft.com/office/drawing/2014/main" val="10001"/>
                  </a:ext>
                </a:extLst>
              </a:tr>
              <a:tr h="373380">
                <a:tc>
                  <a:txBody>
                    <a:bodyPr/>
                    <a:lstStyle/>
                    <a:p>
                      <a:pPr algn="ctr" fontAlgn="b"/>
                      <a:r>
                        <a:rPr lang="en-US" sz="2000" u="none" strike="noStrike" dirty="0">
                          <a:effectLst/>
                          <a:latin typeface="+mn-lt"/>
                        </a:rPr>
                        <a:t>3</a:t>
                      </a:r>
                      <a:endParaRPr lang="en-US" sz="2000" b="0" i="0" u="none" strike="noStrike" dirty="0">
                        <a:solidFill>
                          <a:srgbClr val="000000"/>
                        </a:solidFill>
                        <a:effectLst/>
                        <a:latin typeface="+mn-lt"/>
                      </a:endParaRPr>
                    </a:p>
                  </a:txBody>
                  <a:tcPr marL="7620" marR="7620" marT="7620" marB="0" anchor="b"/>
                </a:tc>
                <a:tc>
                  <a:txBody>
                    <a:bodyPr/>
                    <a:lstStyle/>
                    <a:p>
                      <a:pPr algn="l" fontAlgn="b"/>
                      <a:r>
                        <a:rPr lang="en-US" sz="2000" b="0" i="0" u="none" strike="noStrike" dirty="0">
                          <a:solidFill>
                            <a:srgbClr val="000000"/>
                          </a:solidFill>
                          <a:effectLst/>
                          <a:latin typeface="+mn-lt"/>
                        </a:rPr>
                        <a:t>foxtail spp. (19)</a:t>
                      </a:r>
                    </a:p>
                  </a:txBody>
                  <a:tcPr marL="6350" marR="6350" marT="635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4</a:t>
                      </a:r>
                    </a:p>
                  </a:txBody>
                  <a:tcPr marL="7620" marR="7620" marT="7620" marB="0" anchor="b"/>
                </a:tc>
                <a:tc>
                  <a:txBody>
                    <a:bodyPr/>
                    <a:lstStyle/>
                    <a:p>
                      <a:pPr algn="l" fontAlgn="b"/>
                      <a:r>
                        <a:rPr lang="en-US" sz="2000" b="0" i="0" u="none" strike="noStrike" dirty="0">
                          <a:solidFill>
                            <a:srgbClr val="000000"/>
                          </a:solidFill>
                          <a:effectLst/>
                          <a:latin typeface="+mn-lt"/>
                        </a:rPr>
                        <a:t>Palmer amaranth (17)</a:t>
                      </a:r>
                    </a:p>
                  </a:txBody>
                  <a:tcPr marL="6350" marR="6350" marT="635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mn-lt"/>
                        </a:rPr>
                        <a:t>5</a:t>
                      </a: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johnsongrass (16)</a:t>
                      </a:r>
                    </a:p>
                  </a:txBody>
                  <a:tcPr marL="6350" marR="6350" marT="6350" marB="0" anchor="b">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b="0" i="0" u="none" strike="noStrike" dirty="0">
                          <a:solidFill>
                            <a:srgbClr val="000000"/>
                          </a:solidFill>
                          <a:effectLst/>
                          <a:latin typeface="+mn-lt"/>
                        </a:rPr>
                        <a:t>T6</a:t>
                      </a: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barnyardgrass (12)</a:t>
                      </a:r>
                    </a:p>
                  </a:txBody>
                  <a:tcPr marL="6350" marR="6350" marT="6350" marB="0" anchor="b">
                    <a:solidFill>
                      <a:schemeClr val="bg1"/>
                    </a:solidFill>
                  </a:tcPr>
                </a:tc>
                <a:extLst>
                  <a:ext uri="{0D108BD9-81ED-4DB2-BD59-A6C34878D82A}">
                    <a16:rowId xmlns:a16="http://schemas.microsoft.com/office/drawing/2014/main" val="10005"/>
                  </a:ext>
                </a:extLst>
              </a:tr>
              <a:tr h="373380">
                <a:tc>
                  <a:txBody>
                    <a:bodyPr/>
                    <a:lstStyle/>
                    <a:p>
                      <a:pPr algn="ctr" fontAlgn="b"/>
                      <a:r>
                        <a:rPr lang="en-US" sz="2000" b="0" i="0" u="none" strike="noStrike" dirty="0">
                          <a:solidFill>
                            <a:srgbClr val="000000"/>
                          </a:solidFill>
                          <a:effectLst/>
                          <a:latin typeface="+mn-lt"/>
                        </a:rPr>
                        <a:t>T6</a:t>
                      </a: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kochia (12)</a:t>
                      </a:r>
                    </a:p>
                  </a:txBody>
                  <a:tcPr marL="6350" marR="6350" marT="6350" marB="0" anchor="b">
                    <a:solidFill>
                      <a:schemeClr val="bg1"/>
                    </a:solidFill>
                  </a:tcPr>
                </a:tc>
                <a:extLst>
                  <a:ext uri="{0D108BD9-81ED-4DB2-BD59-A6C34878D82A}">
                    <a16:rowId xmlns:a16="http://schemas.microsoft.com/office/drawing/2014/main" val="1723647930"/>
                  </a:ext>
                </a:extLst>
              </a:tr>
            </a:tbl>
          </a:graphicData>
        </a:graphic>
      </p:graphicFrame>
      <p:sp>
        <p:nvSpPr>
          <p:cNvPr id="10" name="TextBox 9"/>
          <p:cNvSpPr txBox="1"/>
          <p:nvPr/>
        </p:nvSpPr>
        <p:spPr>
          <a:xfrm>
            <a:off x="228600" y="4998184"/>
            <a:ext cx="8686800" cy="1631216"/>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Tx/>
              <a:buChar char="-"/>
            </a:pPr>
            <a:endParaRPr lang="en-US" sz="1600" dirty="0">
              <a:solidFill>
                <a:schemeClr val="bg1"/>
              </a:solidFill>
            </a:endParaRPr>
          </a:p>
          <a:p>
            <a:pPr marL="109538" indent="-109538" algn="l">
              <a:buFontTx/>
              <a:buChar char="-"/>
            </a:pPr>
            <a:r>
              <a:rPr lang="en-US" sz="1600" dirty="0">
                <a:solidFill>
                  <a:schemeClr val="bg1"/>
                </a:solidFill>
              </a:rPr>
              <a:t>morningglory spp. included ivyleaf, pitted and smallflower morningglory</a:t>
            </a:r>
          </a:p>
          <a:p>
            <a:pPr marL="109538" indent="-109538" algn="l">
              <a:buFontTx/>
              <a:buChar char="-"/>
            </a:pPr>
            <a:r>
              <a:rPr lang="en-US" sz="1600" dirty="0">
                <a:solidFill>
                  <a:schemeClr val="bg1"/>
                </a:solidFill>
              </a:rPr>
              <a:t>foxtail spp. included giant, green and yellow foxtail.</a:t>
            </a:r>
          </a:p>
          <a:p>
            <a:pPr marL="109538" indent="-109538" algn="l">
              <a:buFontTx/>
              <a:buChar char="-"/>
            </a:pPr>
            <a:r>
              <a:rPr lang="en-US" sz="1600" dirty="0">
                <a:solidFill>
                  <a:schemeClr val="bg1"/>
                </a:solidFill>
              </a:rPr>
              <a:t>Pigweed spp. included redroot and smooth pigweed and Powell, spiny and slender amaranth</a:t>
            </a:r>
          </a:p>
        </p:txBody>
      </p:sp>
    </p:spTree>
    <p:extLst>
      <p:ext uri="{BB962C8B-B14F-4D97-AF65-F5344CB8AC3E}">
        <p14:creationId xmlns:p14="http://schemas.microsoft.com/office/powerpoint/2010/main" val="120460008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102834" y="-52450"/>
            <a:ext cx="8839200" cy="1371600"/>
          </a:xfrm>
          <a:prstGeom prst="rect">
            <a:avLst/>
          </a:prstGeom>
          <a:noFill/>
          <a:ln w="9525">
            <a:noFill/>
            <a:miter lim="800000"/>
            <a:headEnd/>
            <a:tailEnd/>
          </a:ln>
        </p:spPr>
        <p:txBody>
          <a:bodyPr anchor="ctr"/>
          <a:lstStyle/>
          <a:p>
            <a:r>
              <a:rPr lang="en-US" altLang="en-US" sz="3200" dirty="0">
                <a:solidFill>
                  <a:srgbClr val="FFFF00"/>
                </a:solidFill>
              </a:rPr>
              <a:t>Top 6 Weeds in Pasture, Rangeland, other Hay </a:t>
            </a:r>
          </a:p>
          <a:p>
            <a:r>
              <a:rPr lang="en-US" altLang="en-US" sz="2400" dirty="0">
                <a:solidFill>
                  <a:srgbClr val="FFFF00"/>
                </a:solidFill>
              </a:rPr>
              <a:t>(58 survey respondents)</a:t>
            </a:r>
            <a:endParaRPr lang="en-US" altLang="en-US" sz="3200" dirty="0">
              <a:solidFill>
                <a:srgbClr val="FFFF00"/>
              </a:solidFill>
            </a:endParaRPr>
          </a:p>
        </p:txBody>
      </p:sp>
      <p:sp>
        <p:nvSpPr>
          <p:cNvPr id="15364" name="Rectangle 5"/>
          <p:cNvSpPr>
            <a:spLocks noChangeArrowheads="1"/>
          </p:cNvSpPr>
          <p:nvPr/>
        </p:nvSpPr>
        <p:spPr bwMode="auto">
          <a:xfrm>
            <a:off x="0" y="11430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238673"/>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238673"/>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3574076144"/>
              </p:ext>
            </p:extLst>
          </p:nvPr>
        </p:nvGraphicFramePr>
        <p:xfrm>
          <a:off x="190500" y="2284220"/>
          <a:ext cx="4305300" cy="2240280"/>
        </p:xfrm>
        <a:graphic>
          <a:graphicData uri="http://schemas.openxmlformats.org/drawingml/2006/table">
            <a:tbl>
              <a:tblPr>
                <a:tableStyleId>{5C22544A-7EE6-4342-B048-85BDC9FD1C3A}</a:tableStyleId>
              </a:tblPr>
              <a:tblGrid>
                <a:gridCol w="947707">
                  <a:extLst>
                    <a:ext uri="{9D8B030D-6E8A-4147-A177-3AD203B41FA5}">
                      <a16:colId xmlns:a16="http://schemas.microsoft.com/office/drawing/2014/main" val="20000"/>
                    </a:ext>
                  </a:extLst>
                </a:gridCol>
                <a:gridCol w="3357593">
                  <a:extLst>
                    <a:ext uri="{9D8B030D-6E8A-4147-A177-3AD203B41FA5}">
                      <a16:colId xmlns:a16="http://schemas.microsoft.com/office/drawing/2014/main" val="20001"/>
                    </a:ext>
                  </a:extLst>
                </a:gridCol>
              </a:tblGrid>
              <a:tr h="373380">
                <a:tc>
                  <a:txBody>
                    <a:bodyPr/>
                    <a:lstStyle/>
                    <a:p>
                      <a:pPr algn="ctr" fontAlgn="b"/>
                      <a:r>
                        <a:rPr lang="en-US" sz="2000" b="0" i="0" u="none" strike="noStrike" dirty="0">
                          <a:solidFill>
                            <a:schemeClr val="dk1"/>
                          </a:solidFill>
                          <a:effectLst/>
                          <a:latin typeface="+mn-l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Canada thistle (24)*</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a:r>
                        <a:rPr lang="en-US" sz="2000" dirty="0"/>
                        <a:t>2</a:t>
                      </a: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Bromus spp. (13)</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b="0" i="0" u="none" strike="noStrike" dirty="0">
                          <a:solidFill>
                            <a:schemeClr val="dk1"/>
                          </a:solidFill>
                          <a:effectLst/>
                          <a:latin typeface="+mn-lt"/>
                        </a:rPr>
                        <a:t>3</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horsenettle (12)</a:t>
                      </a: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foxtail spp. (11)</a:t>
                      </a: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dk1"/>
                          </a:solidFill>
                          <a:effectLst/>
                          <a:latin typeface="+mn-lt"/>
                        </a:rPr>
                        <a:t>5</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dandelion (8)</a:t>
                      </a:r>
                    </a:p>
                  </a:txBody>
                  <a:tcPr marL="7620" marR="7620" marT="7620" marB="0" anchor="b">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b="0" i="0" u="none" strike="noStrike" dirty="0">
                          <a:solidFill>
                            <a:srgbClr val="000000"/>
                          </a:solidFill>
                          <a:effectLst/>
                          <a:latin typeface="+mn-lt"/>
                        </a:rPr>
                        <a:t>6</a:t>
                      </a: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musk thistle (7)</a:t>
                      </a:r>
                    </a:p>
                  </a:txBody>
                  <a:tcPr marL="7620" marR="7620" marT="7620" marB="0" anchor="b">
                    <a:solidFill>
                      <a:schemeClr val="bg1"/>
                    </a:solidFill>
                  </a:tcPr>
                </a:tc>
                <a:extLst>
                  <a:ext uri="{0D108BD9-81ED-4DB2-BD59-A6C34878D82A}">
                    <a16:rowId xmlns:a16="http://schemas.microsoft.com/office/drawing/2014/main" val="321286504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727305152"/>
              </p:ext>
            </p:extLst>
          </p:nvPr>
        </p:nvGraphicFramePr>
        <p:xfrm>
          <a:off x="4762500" y="2268980"/>
          <a:ext cx="4152900" cy="2240280"/>
        </p:xfrm>
        <a:graphic>
          <a:graphicData uri="http://schemas.openxmlformats.org/drawingml/2006/table">
            <a:tbl>
              <a:tblPr>
                <a:tableStyleId>{5C22544A-7EE6-4342-B048-85BDC9FD1C3A}</a:tableStyleId>
              </a:tblPr>
              <a:tblGrid>
                <a:gridCol w="8763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3380">
                <a:tc>
                  <a:txBody>
                    <a:bodyPr/>
                    <a:lstStyle/>
                    <a:p>
                      <a:pPr algn="ctr" fontAlgn="b"/>
                      <a:r>
                        <a:rPr lang="en-US" sz="2000" b="0" i="0" u="none" strike="noStrike" dirty="0">
                          <a:solidFill>
                            <a:srgbClr val="000000"/>
                          </a:solidFill>
                          <a:effectLst/>
                          <a:latin typeface="Calibri"/>
                        </a:rPr>
                        <a:t>1</a:t>
                      </a:r>
                    </a:p>
                  </a:txBody>
                  <a:tcPr marL="7620" marR="7620" marT="7620" marB="0" anchor="b"/>
                </a:tc>
                <a:tc>
                  <a:txBody>
                    <a:bodyPr/>
                    <a:lstStyle/>
                    <a:p>
                      <a:pPr algn="l" fontAlgn="b"/>
                      <a:r>
                        <a:rPr lang="en-US" sz="2000" b="0" i="0" u="none" strike="noStrike" baseline="0" dirty="0">
                          <a:solidFill>
                            <a:schemeClr val="tx1"/>
                          </a:solidFill>
                          <a:effectLst/>
                          <a:latin typeface="+mn-lt"/>
                        </a:rPr>
                        <a:t>Canada thistle (17)*</a:t>
                      </a: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leafy spurge (15)</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tc>
                <a:tc>
                  <a:txBody>
                    <a:bodyPr/>
                    <a:lstStyle/>
                    <a:p>
                      <a:pPr algn="l" fontAlgn="b"/>
                      <a:r>
                        <a:rPr lang="en-US" sz="2000" b="0" i="0" u="none" strike="noStrike" baseline="0" dirty="0">
                          <a:solidFill>
                            <a:schemeClr val="dk1"/>
                          </a:solidFill>
                          <a:effectLst/>
                          <a:latin typeface="+mn-lt"/>
                        </a:rPr>
                        <a:t>Bromus spp. (13)</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4</a:t>
                      </a:r>
                    </a:p>
                  </a:txBody>
                  <a:tcPr marL="7620" marR="7620" marT="7620" marB="0" anchor="b"/>
                </a:tc>
                <a:tc>
                  <a:txBody>
                    <a:bodyPr/>
                    <a:lstStyle/>
                    <a:p>
                      <a:pPr algn="l" fontAlgn="b"/>
                      <a:r>
                        <a:rPr lang="en-US" sz="2000" b="0" i="0" u="none" strike="noStrike" baseline="0" dirty="0">
                          <a:solidFill>
                            <a:schemeClr val="tx1"/>
                          </a:solidFill>
                          <a:effectLst/>
                          <a:latin typeface="+mn-lt"/>
                        </a:rPr>
                        <a:t>horsenettle (12)</a:t>
                      </a: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Arial" panose="020B0604020202020204" pitchFamily="34" charset="0"/>
                          <a:cs typeface="Arial" panose="020B0604020202020204" pitchFamily="34" charset="0"/>
                        </a:rPr>
                        <a:t>T5</a:t>
                      </a: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foxtail spp. (8)</a:t>
                      </a:r>
                    </a:p>
                  </a:txBody>
                  <a:tcPr marL="7620" marR="7620" marT="7620" marB="0" anchor="b">
                    <a:solidFill>
                      <a:schemeClr val="bg1"/>
                    </a:solidFill>
                  </a:tcPr>
                </a:tc>
                <a:extLst>
                  <a:ext uri="{0D108BD9-81ED-4DB2-BD59-A6C34878D82A}">
                    <a16:rowId xmlns:a16="http://schemas.microsoft.com/office/drawing/2014/main" val="10005"/>
                  </a:ext>
                </a:extLst>
              </a:tr>
              <a:tr h="373380">
                <a:tc>
                  <a:txBody>
                    <a:bodyPr/>
                    <a:lstStyle/>
                    <a:p>
                      <a:pPr algn="ctr" fontAlgn="b"/>
                      <a:r>
                        <a:rPr lang="en-US" sz="2000" b="0" i="0" u="none" strike="noStrike" dirty="0">
                          <a:solidFill>
                            <a:schemeClr val="tx1"/>
                          </a:solidFill>
                          <a:effectLst/>
                          <a:latin typeface="Arial" panose="020B0604020202020204" pitchFamily="34" charset="0"/>
                          <a:cs typeface="Arial" panose="020B0604020202020204" pitchFamily="34" charset="0"/>
                        </a:rPr>
                        <a:t>T5</a:t>
                      </a: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Centaurea spp. (8)</a:t>
                      </a:r>
                    </a:p>
                  </a:txBody>
                  <a:tcPr marL="7620" marR="7620" marT="7620" marB="0" anchor="b">
                    <a:solidFill>
                      <a:schemeClr val="bg1"/>
                    </a:solidFill>
                  </a:tcPr>
                </a:tc>
                <a:extLst>
                  <a:ext uri="{0D108BD9-81ED-4DB2-BD59-A6C34878D82A}">
                    <a16:rowId xmlns:a16="http://schemas.microsoft.com/office/drawing/2014/main" val="3111437836"/>
                  </a:ext>
                </a:extLst>
              </a:tr>
            </a:tbl>
          </a:graphicData>
        </a:graphic>
      </p:graphicFrame>
      <p:sp>
        <p:nvSpPr>
          <p:cNvPr id="3" name="TextBox 2">
            <a:extLst>
              <a:ext uri="{FF2B5EF4-FFF2-40B4-BE49-F238E27FC236}">
                <a16:creationId xmlns:a16="http://schemas.microsoft.com/office/drawing/2014/main" id="{BDE547CF-58D0-282F-816F-1CB2BF3867BF}"/>
              </a:ext>
            </a:extLst>
          </p:cNvPr>
          <p:cNvSpPr txBox="1"/>
          <p:nvPr/>
        </p:nvSpPr>
        <p:spPr>
          <a:xfrm>
            <a:off x="421575" y="4641275"/>
            <a:ext cx="8458200" cy="2123658"/>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for these areas.</a:t>
            </a:r>
            <a:endParaRPr lang="en-US" sz="1000" b="1" dirty="0">
              <a:solidFill>
                <a:schemeClr val="bg1"/>
              </a:solidFill>
            </a:endParaRPr>
          </a:p>
          <a:p>
            <a:pPr marL="109538" indent="-109538" algn="l">
              <a:buFontTx/>
              <a:buChar char="-"/>
            </a:pPr>
            <a:endParaRPr lang="en-US" sz="1600" dirty="0">
              <a:solidFill>
                <a:schemeClr val="bg1"/>
              </a:solidFill>
            </a:endParaRPr>
          </a:p>
          <a:p>
            <a:pPr marL="109538" indent="-109538" algn="l">
              <a:buFontTx/>
              <a:buChar char="-"/>
            </a:pPr>
            <a:r>
              <a:rPr lang="en-US" sz="1600" dirty="0">
                <a:solidFill>
                  <a:schemeClr val="bg1"/>
                </a:solidFill>
              </a:rPr>
              <a:t>Bromus spp. included field, smooth and Japanese brome, cheat and cheatgrass.</a:t>
            </a:r>
          </a:p>
          <a:p>
            <a:pPr marL="109538" indent="-109538" algn="l">
              <a:buFontTx/>
              <a:buChar char="-"/>
            </a:pPr>
            <a:r>
              <a:rPr lang="en-US" sz="1600" dirty="0">
                <a:solidFill>
                  <a:schemeClr val="bg1"/>
                </a:solidFill>
              </a:rPr>
              <a:t>foxtail spp. included giant, green and yellow foxtail.</a:t>
            </a:r>
          </a:p>
          <a:p>
            <a:pPr marL="109538" indent="-109538" algn="l">
              <a:buFontTx/>
              <a:buChar char="-"/>
            </a:pPr>
            <a:r>
              <a:rPr lang="en-US" sz="1600" dirty="0">
                <a:solidFill>
                  <a:schemeClr val="bg1"/>
                </a:solidFill>
              </a:rPr>
              <a:t>Centaurea spp. included diffuse and spotted knapweed and yellow starthistle.</a:t>
            </a:r>
          </a:p>
          <a:p>
            <a:pPr marL="109538" indent="-109538" algn="l">
              <a:buFontTx/>
              <a:buChar char="-"/>
            </a:pPr>
            <a:endParaRPr lang="en-US" sz="1600" dirty="0">
              <a:solidFill>
                <a:schemeClr val="bg1"/>
              </a:solidFill>
            </a:endParaRPr>
          </a:p>
          <a:p>
            <a:pPr marL="109538" indent="-109538" algn="l">
              <a:buFontTx/>
              <a:buChar char="-"/>
            </a:pPr>
            <a:endParaRPr lang="en-US" sz="1600" dirty="0">
              <a:solidFill>
                <a:schemeClr val="bg1"/>
              </a:solidFill>
            </a:endParaRPr>
          </a:p>
        </p:txBody>
      </p:sp>
    </p:spTree>
    <p:extLst>
      <p:ext uri="{BB962C8B-B14F-4D97-AF65-F5344CB8AC3E}">
        <p14:creationId xmlns:p14="http://schemas.microsoft.com/office/powerpoint/2010/main" val="1204600085"/>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304800" y="45720"/>
            <a:ext cx="8534400" cy="1097280"/>
          </a:xfrm>
          <a:prstGeom prst="rect">
            <a:avLst/>
          </a:prstGeom>
          <a:noFill/>
          <a:ln w="9525">
            <a:noFill/>
            <a:miter lim="800000"/>
            <a:headEnd/>
            <a:tailEnd/>
          </a:ln>
        </p:spPr>
        <p:txBody>
          <a:bodyPr anchor="ctr"/>
          <a:lstStyle/>
          <a:p>
            <a:r>
              <a:rPr lang="en-US" altLang="en-US" sz="3200" dirty="0">
                <a:solidFill>
                  <a:srgbClr val="FFFF00"/>
                </a:solidFill>
              </a:rPr>
              <a:t>Top 4 Weeds in Rice</a:t>
            </a:r>
          </a:p>
          <a:p>
            <a:r>
              <a:rPr lang="en-US" altLang="en-US" sz="2400" dirty="0">
                <a:solidFill>
                  <a:srgbClr val="FFFF00"/>
                </a:solidFill>
              </a:rPr>
              <a:t>(5 survey respondents)</a:t>
            </a:r>
          </a:p>
        </p:txBody>
      </p:sp>
      <p:sp>
        <p:nvSpPr>
          <p:cNvPr id="15364" name="Rectangle 5"/>
          <p:cNvSpPr>
            <a:spLocks noChangeArrowheads="1"/>
          </p:cNvSpPr>
          <p:nvPr/>
        </p:nvSpPr>
        <p:spPr bwMode="auto">
          <a:xfrm>
            <a:off x="0" y="1126153"/>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354753"/>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354753"/>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2692232487"/>
              </p:ext>
            </p:extLst>
          </p:nvPr>
        </p:nvGraphicFramePr>
        <p:xfrm>
          <a:off x="190500" y="2400300"/>
          <a:ext cx="4305300" cy="1493520"/>
        </p:xfrm>
        <a:graphic>
          <a:graphicData uri="http://schemas.openxmlformats.org/drawingml/2006/table">
            <a:tbl>
              <a:tblPr>
                <a:tableStyleId>{5C22544A-7EE6-4342-B048-85BDC9FD1C3A}</a:tableStyleId>
              </a:tblPr>
              <a:tblGrid>
                <a:gridCol w="947707">
                  <a:extLst>
                    <a:ext uri="{9D8B030D-6E8A-4147-A177-3AD203B41FA5}">
                      <a16:colId xmlns:a16="http://schemas.microsoft.com/office/drawing/2014/main" val="20000"/>
                    </a:ext>
                  </a:extLst>
                </a:gridCol>
                <a:gridCol w="3357593">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Cyperus spp. (5)*</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b="0" i="0" u="none" strike="noStrike" dirty="0">
                          <a:solidFill>
                            <a:srgbClr val="000000"/>
                          </a:solidFill>
                          <a:effectLst/>
                          <a:latin typeface="+mn-lt"/>
                        </a:rPr>
                        <a:t>2</a:t>
                      </a: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Diplachne spp. (4)</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Echinochloa spp. (4)</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red rice (2)</a:t>
                      </a:r>
                    </a:p>
                  </a:txBody>
                  <a:tcPr marL="7620" marR="7620" marT="7620" marB="0" anchor="b">
                    <a:solidFill>
                      <a:schemeClr val="bg1"/>
                    </a:solidFill>
                  </a:tcPr>
                </a:tc>
                <a:extLst>
                  <a:ext uri="{0D108BD9-81ED-4DB2-BD59-A6C34878D82A}">
                    <a16:rowId xmlns:a16="http://schemas.microsoft.com/office/drawing/2014/main" val="10003"/>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88814905"/>
              </p:ext>
            </p:extLst>
          </p:nvPr>
        </p:nvGraphicFramePr>
        <p:xfrm>
          <a:off x="4762500" y="2385060"/>
          <a:ext cx="4152900" cy="1493520"/>
        </p:xfrm>
        <a:graphic>
          <a:graphicData uri="http://schemas.openxmlformats.org/drawingml/2006/table">
            <a:tbl>
              <a:tblPr>
                <a:tableStyleId>{5C22544A-7EE6-4342-B048-85BDC9FD1C3A}</a:tableStyleId>
              </a:tblPr>
              <a:tblGrid>
                <a:gridCol w="8763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Echinochloa spp. (7)*</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b="0" i="0" u="none" strike="noStrike" dirty="0">
                          <a:solidFill>
                            <a:srgbClr val="000000"/>
                          </a:solidFill>
                          <a:effectLst/>
                          <a:latin typeface="+mn-lt"/>
                        </a:rPr>
                        <a:t>2</a:t>
                      </a:r>
                    </a:p>
                  </a:txBody>
                  <a:tcPr marL="7620" marR="7620" marT="762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tx1"/>
                          </a:solidFill>
                          <a:effectLst/>
                          <a:latin typeface="+mn-lt"/>
                        </a:rPr>
                        <a:t>Diplachne spp. (5)</a:t>
                      </a: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b="0" i="0" u="none" strike="noStrike" dirty="0">
                          <a:solidFill>
                            <a:srgbClr val="000000"/>
                          </a:solidFill>
                          <a:effectLst/>
                          <a:latin typeface="+mn-lt"/>
                        </a:rPr>
                        <a:t>T3</a:t>
                      </a:r>
                    </a:p>
                  </a:txBody>
                  <a:tcPr marL="7620" marR="7620" marT="7620" marB="0" anchor="b"/>
                </a:tc>
                <a:tc>
                  <a:txBody>
                    <a:bodyPr/>
                    <a:lstStyle/>
                    <a:p>
                      <a:pPr algn="l" fontAlgn="b"/>
                      <a:r>
                        <a:rPr lang="en-US" sz="2000" b="0" i="0" u="none" strike="noStrike" baseline="0" dirty="0">
                          <a:solidFill>
                            <a:schemeClr val="dk1"/>
                          </a:solidFill>
                          <a:effectLst/>
                          <a:latin typeface="+mn-lt"/>
                        </a:rPr>
                        <a:t>Cyperus spp. (2)</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T3</a:t>
                      </a: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red rice (2)</a:t>
                      </a:r>
                    </a:p>
                  </a:txBody>
                  <a:tcPr marL="7620" marR="7620" marT="7620" marB="0" anchor="b"/>
                </a:tc>
                <a:extLst>
                  <a:ext uri="{0D108BD9-81ED-4DB2-BD59-A6C34878D82A}">
                    <a16:rowId xmlns:a16="http://schemas.microsoft.com/office/drawing/2014/main" val="10003"/>
                  </a:ext>
                </a:extLst>
              </a:tr>
            </a:tbl>
          </a:graphicData>
        </a:graphic>
      </p:graphicFrame>
      <p:sp>
        <p:nvSpPr>
          <p:cNvPr id="10" name="TextBox 9"/>
          <p:cNvSpPr txBox="1"/>
          <p:nvPr/>
        </p:nvSpPr>
        <p:spPr>
          <a:xfrm>
            <a:off x="381000" y="4510207"/>
            <a:ext cx="8458200" cy="1661993"/>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b="1" dirty="0">
              <a:solidFill>
                <a:schemeClr val="bg1"/>
              </a:solidFill>
            </a:endParaRPr>
          </a:p>
          <a:p>
            <a:pPr algn="l"/>
            <a:r>
              <a:rPr lang="en-US" sz="1600" dirty="0">
                <a:solidFill>
                  <a:schemeClr val="bg1"/>
                </a:solidFill>
              </a:rPr>
              <a:t>- Echinochloa spp. included barnyardgrass, early and late watergrass, and coast cockspur.</a:t>
            </a:r>
          </a:p>
          <a:p>
            <a:pPr marL="109538" indent="-109538" algn="l">
              <a:buFontTx/>
              <a:buChar char="-"/>
            </a:pPr>
            <a:r>
              <a:rPr lang="en-US" sz="1600" dirty="0">
                <a:solidFill>
                  <a:schemeClr val="bg1"/>
                </a:solidFill>
              </a:rPr>
              <a:t>Diplachne spp. included Amazon sprangletop.</a:t>
            </a:r>
          </a:p>
          <a:p>
            <a:pPr marL="109538" indent="-109538" algn="l">
              <a:buFontTx/>
              <a:buChar char="-"/>
            </a:pPr>
            <a:r>
              <a:rPr lang="en-US" sz="1600" dirty="0">
                <a:solidFill>
                  <a:schemeClr val="bg1"/>
                </a:solidFill>
              </a:rPr>
              <a:t>Cyperus spp. included rice flatsedge and yellow nutsedge.</a:t>
            </a:r>
          </a:p>
        </p:txBody>
      </p:sp>
    </p:spTree>
    <p:extLst>
      <p:ext uri="{BB962C8B-B14F-4D97-AF65-F5344CB8AC3E}">
        <p14:creationId xmlns:p14="http://schemas.microsoft.com/office/powerpoint/2010/main" val="120460008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304800" y="76200"/>
            <a:ext cx="8534400" cy="1097280"/>
          </a:xfrm>
          <a:prstGeom prst="rect">
            <a:avLst/>
          </a:prstGeom>
          <a:noFill/>
          <a:ln w="9525">
            <a:noFill/>
            <a:miter lim="800000"/>
            <a:headEnd/>
            <a:tailEnd/>
          </a:ln>
        </p:spPr>
        <p:txBody>
          <a:bodyPr anchor="ctr"/>
          <a:lstStyle/>
          <a:p>
            <a:r>
              <a:rPr lang="en-US" altLang="en-US" sz="3200" dirty="0">
                <a:solidFill>
                  <a:srgbClr val="FFFF00"/>
                </a:solidFill>
              </a:rPr>
              <a:t>Top 5 Weeds in Sorghum</a:t>
            </a:r>
          </a:p>
          <a:p>
            <a:r>
              <a:rPr lang="en-US" altLang="en-US" sz="2400" dirty="0">
                <a:solidFill>
                  <a:srgbClr val="FFFF00"/>
                </a:solidFill>
              </a:rPr>
              <a:t>(19 survey respondents)</a:t>
            </a:r>
          </a:p>
        </p:txBody>
      </p:sp>
      <p:sp>
        <p:nvSpPr>
          <p:cNvPr id="15364" name="Rectangle 5"/>
          <p:cNvSpPr>
            <a:spLocks noChangeArrowheads="1"/>
          </p:cNvSpPr>
          <p:nvPr/>
        </p:nvSpPr>
        <p:spPr bwMode="auto">
          <a:xfrm>
            <a:off x="0" y="11430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333500"/>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295400"/>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601362769"/>
              </p:ext>
            </p:extLst>
          </p:nvPr>
        </p:nvGraphicFramePr>
        <p:xfrm>
          <a:off x="269355" y="2384586"/>
          <a:ext cx="4125730" cy="1866900"/>
        </p:xfrm>
        <a:graphic>
          <a:graphicData uri="http://schemas.openxmlformats.org/drawingml/2006/table">
            <a:tbl>
              <a:tblPr>
                <a:tableStyleId>{5C22544A-7EE6-4342-B048-85BDC9FD1C3A}</a:tableStyleId>
              </a:tblPr>
              <a:tblGrid>
                <a:gridCol w="547663">
                  <a:extLst>
                    <a:ext uri="{9D8B030D-6E8A-4147-A177-3AD203B41FA5}">
                      <a16:colId xmlns:a16="http://schemas.microsoft.com/office/drawing/2014/main" val="20000"/>
                    </a:ext>
                  </a:extLst>
                </a:gridCol>
                <a:gridCol w="3578067">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Palmer amaranth (10)*</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latin typeface="+mn-lt"/>
                        </a:rPr>
                        <a:t>2</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johnsongrass (9)</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u="none" strike="noStrike" dirty="0">
                          <a:effectLst/>
                          <a:latin typeface="+mn-lt"/>
                        </a:rPr>
                        <a:t>T3</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Echinochloa spp. (7)</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latin typeface="+mn-lt"/>
                        </a:rPr>
                        <a:t>T3</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morningglory spp. (7)</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rgbClr val="000000"/>
                          </a:solidFill>
                          <a:effectLst/>
                          <a:latin typeface="+mn-lt"/>
                        </a:rPr>
                        <a:t>5</a:t>
                      </a: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pigweed spp. (6)</a:t>
                      </a: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67474325"/>
              </p:ext>
            </p:extLst>
          </p:nvPr>
        </p:nvGraphicFramePr>
        <p:xfrm>
          <a:off x="4686300" y="2400300"/>
          <a:ext cx="4305300" cy="1866900"/>
        </p:xfrm>
        <a:graphic>
          <a:graphicData uri="http://schemas.openxmlformats.org/drawingml/2006/table">
            <a:tbl>
              <a:tblPr>
                <a:tableStyleId>{5C22544A-7EE6-4342-B048-85BDC9FD1C3A}</a:tableStyleId>
              </a:tblPr>
              <a:tblGrid>
                <a:gridCol w="5715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johnsongrass (11)*</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latin typeface="+mn-lt"/>
                        </a:rPr>
                        <a:t>2</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Urochloa spp. (10)</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b="0" i="0" u="none" strike="noStrike" dirty="0">
                          <a:solidFill>
                            <a:schemeClr val="dk1"/>
                          </a:solidFill>
                          <a:effectLst/>
                          <a:latin typeface="+mn-lt"/>
                        </a:rPr>
                        <a:t>3</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Echinochloa spp. (9)</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4</a:t>
                      </a: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Palmer amaranth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dk1"/>
                          </a:solidFill>
                          <a:effectLst/>
                          <a:latin typeface="+mn-lt"/>
                        </a:rPr>
                        <a:t>5</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pigweed spp. (7)</a:t>
                      </a: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sp>
        <p:nvSpPr>
          <p:cNvPr id="11" name="TextBox 10"/>
          <p:cNvSpPr txBox="1"/>
          <p:nvPr/>
        </p:nvSpPr>
        <p:spPr>
          <a:xfrm>
            <a:off x="304800" y="4495800"/>
            <a:ext cx="8458200" cy="1908215"/>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br>
              <a:rPr lang="en-US" b="1" dirty="0">
                <a:solidFill>
                  <a:schemeClr val="bg1"/>
                </a:solidFill>
              </a:rPr>
            </a:br>
            <a:endParaRPr lang="en-US" b="1" dirty="0">
              <a:solidFill>
                <a:schemeClr val="bg1"/>
              </a:solidFill>
            </a:endParaRPr>
          </a:p>
          <a:p>
            <a:pPr marL="285750" indent="-285750" algn="l">
              <a:buFontTx/>
              <a:buChar char="-"/>
            </a:pPr>
            <a:r>
              <a:rPr lang="en-US" sz="1600" dirty="0">
                <a:solidFill>
                  <a:schemeClr val="bg1"/>
                </a:solidFill>
              </a:rPr>
              <a:t>Urochloa spp. included browntop and Texas millet and broadleaf signalgrass.</a:t>
            </a:r>
          </a:p>
          <a:p>
            <a:pPr marL="285750" indent="-285750" algn="l">
              <a:buFontTx/>
              <a:buChar char="-"/>
            </a:pPr>
            <a:r>
              <a:rPr lang="en-US" sz="1600" dirty="0">
                <a:solidFill>
                  <a:schemeClr val="bg1"/>
                </a:solidFill>
              </a:rPr>
              <a:t>Echinochloa spp. included barnyardgrass and junglerice </a:t>
            </a:r>
          </a:p>
          <a:p>
            <a:pPr marL="285750" indent="-285750" algn="l">
              <a:buFontTx/>
              <a:buChar char="-"/>
            </a:pPr>
            <a:r>
              <a:rPr lang="en-US" sz="1600" dirty="0">
                <a:solidFill>
                  <a:schemeClr val="bg1"/>
                </a:solidFill>
              </a:rPr>
              <a:t>morningglory spp. included ivyleaf and pitted morningglory.</a:t>
            </a:r>
          </a:p>
          <a:p>
            <a:pPr marL="285750" indent="-285750" algn="l">
              <a:buFontTx/>
              <a:buChar char="-"/>
            </a:pPr>
            <a:r>
              <a:rPr lang="en-US" sz="1600" dirty="0">
                <a:solidFill>
                  <a:schemeClr val="bg1"/>
                </a:solidFill>
              </a:rPr>
              <a:t>pigweed spp. included redroot pigweed.</a:t>
            </a:r>
          </a:p>
        </p:txBody>
      </p:sp>
    </p:spTree>
    <p:extLst>
      <p:ext uri="{BB962C8B-B14F-4D97-AF65-F5344CB8AC3E}">
        <p14:creationId xmlns:p14="http://schemas.microsoft.com/office/powerpoint/2010/main" val="1204600085"/>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76200"/>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304800" y="76200"/>
            <a:ext cx="8534400" cy="1097280"/>
          </a:xfrm>
          <a:prstGeom prst="rect">
            <a:avLst/>
          </a:prstGeom>
          <a:noFill/>
          <a:ln w="9525">
            <a:noFill/>
            <a:miter lim="800000"/>
            <a:headEnd/>
            <a:tailEnd/>
          </a:ln>
        </p:spPr>
        <p:txBody>
          <a:bodyPr anchor="ctr"/>
          <a:lstStyle/>
          <a:p>
            <a:r>
              <a:rPr lang="en-US" altLang="en-US" sz="3200" dirty="0">
                <a:solidFill>
                  <a:srgbClr val="FFFF00"/>
                </a:solidFill>
              </a:rPr>
              <a:t>Top 5 Weeds in Spring Cereal Grains</a:t>
            </a:r>
          </a:p>
          <a:p>
            <a:r>
              <a:rPr lang="en-US" altLang="en-US" sz="2400" dirty="0">
                <a:solidFill>
                  <a:srgbClr val="FFFF00"/>
                </a:solidFill>
              </a:rPr>
              <a:t>(58 survey respondents)</a:t>
            </a:r>
          </a:p>
        </p:txBody>
      </p:sp>
      <p:sp>
        <p:nvSpPr>
          <p:cNvPr id="15364" name="Rectangle 5"/>
          <p:cNvSpPr>
            <a:spLocks noChangeArrowheads="1"/>
          </p:cNvSpPr>
          <p:nvPr/>
        </p:nvSpPr>
        <p:spPr bwMode="auto">
          <a:xfrm>
            <a:off x="0" y="11430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501775"/>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501775"/>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3058423607"/>
              </p:ext>
            </p:extLst>
          </p:nvPr>
        </p:nvGraphicFramePr>
        <p:xfrm>
          <a:off x="190500" y="2547322"/>
          <a:ext cx="4305300" cy="1866900"/>
        </p:xfrm>
        <a:graphic>
          <a:graphicData uri="http://schemas.openxmlformats.org/drawingml/2006/table">
            <a:tbl>
              <a:tblPr>
                <a:tableStyleId>{5C22544A-7EE6-4342-B048-85BDC9FD1C3A}</a:tableStyleId>
              </a:tblPr>
              <a:tblGrid>
                <a:gridCol w="6477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foxtail spp. (14)*</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b="0" i="0" u="none" strike="noStrike" dirty="0">
                          <a:solidFill>
                            <a:srgbClr val="000000"/>
                          </a:solidFill>
                          <a:effectLst/>
                          <a:latin typeface="+mn-lt"/>
                        </a:rPr>
                        <a:t>T2</a:t>
                      </a: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wild oat (13)</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T2</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common lambsquarters (13)</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chemeClr val="dk1"/>
                          </a:solidFill>
                          <a:effectLst/>
                          <a:latin typeface="+mn-lt"/>
                        </a:rPr>
                        <a: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kochia (9)</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dk1"/>
                          </a:solidFill>
                          <a:effectLst/>
                          <a:latin typeface="+mn-lt"/>
                        </a:rPr>
                        <a:t>5</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mustard spp. (8)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161438612"/>
              </p:ext>
            </p:extLst>
          </p:nvPr>
        </p:nvGraphicFramePr>
        <p:xfrm>
          <a:off x="4762500" y="2532082"/>
          <a:ext cx="4152900" cy="2240280"/>
        </p:xfrm>
        <a:graphic>
          <a:graphicData uri="http://schemas.openxmlformats.org/drawingml/2006/table">
            <a:tbl>
              <a:tblPr>
                <a:tableStyleId>{5C22544A-7EE6-4342-B048-85BDC9FD1C3A}</a:tableStyleId>
              </a:tblPr>
              <a:tblGrid>
                <a:gridCol w="8001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T1</a:t>
                      </a:r>
                      <a:endParaRPr lang="en-US" sz="2000" b="0" i="0" u="none" strike="noStrike" dirty="0">
                        <a:solidFill>
                          <a:srgbClr val="000000"/>
                        </a:solidFill>
                        <a:effectLst/>
                        <a:latin typeface="+mn-lt"/>
                      </a:endParaRPr>
                    </a:p>
                  </a:txBody>
                  <a:tcPr marL="7620" marR="7620" marT="7620" marB="0" anchor="b"/>
                </a:tc>
                <a:tc>
                  <a:txBody>
                    <a:bodyPr/>
                    <a:lstStyle/>
                    <a:p>
                      <a:pPr algn="l" fontAlgn="b"/>
                      <a:r>
                        <a:rPr lang="en-US" sz="2000" b="0" i="0" u="none" strike="noStrike" baseline="0" dirty="0">
                          <a:solidFill>
                            <a:schemeClr val="dk1"/>
                          </a:solidFill>
                          <a:effectLst/>
                          <a:latin typeface="+mn-lt"/>
                        </a:rPr>
                        <a:t>wild oat (14)*</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u="none" strike="noStrike" dirty="0">
                          <a:effectLst/>
                          <a:latin typeface="+mn-lt"/>
                        </a:rPr>
                        <a:t>T1</a:t>
                      </a:r>
                      <a:endParaRPr lang="en-US" sz="2000" b="0" i="0" u="none" strike="noStrike" dirty="0">
                        <a:solidFill>
                          <a:srgbClr val="000000"/>
                        </a:solidFill>
                        <a:effectLst/>
                        <a:latin typeface="+mn-lt"/>
                      </a:endParaRPr>
                    </a:p>
                  </a:txBody>
                  <a:tcPr marL="7620" marR="7620" marT="7620" marB="0" anchor="b"/>
                </a:tc>
                <a:tc>
                  <a:txBody>
                    <a:bodyPr/>
                    <a:lstStyle/>
                    <a:p>
                      <a:pPr algn="l" fontAlgn="b"/>
                      <a:r>
                        <a:rPr lang="en-US" sz="2000" b="0" i="0" u="none" strike="noStrike" dirty="0">
                          <a:solidFill>
                            <a:srgbClr val="000000"/>
                          </a:solidFill>
                          <a:effectLst/>
                          <a:latin typeface="+mn-lt"/>
                        </a:rPr>
                        <a:t>foxtail spp. (14)</a:t>
                      </a: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b="0" i="0" u="none" strike="noStrike" dirty="0">
                          <a:solidFill>
                            <a:srgbClr val="000000"/>
                          </a:solidFill>
                          <a:effectLst/>
                          <a:latin typeface="+mn-lt"/>
                        </a:rPr>
                        <a:t>3</a:t>
                      </a:r>
                    </a:p>
                  </a:txBody>
                  <a:tcPr marL="7620" marR="7620" marT="7620" marB="0" anchor="b"/>
                </a:tc>
                <a:tc>
                  <a:txBody>
                    <a:bodyPr/>
                    <a:lstStyle/>
                    <a:p>
                      <a:pPr algn="l" fontAlgn="b"/>
                      <a:r>
                        <a:rPr lang="en-US" sz="2000" b="0" i="0" u="none" strike="noStrike" baseline="0" dirty="0">
                          <a:solidFill>
                            <a:schemeClr val="dk1"/>
                          </a:solidFill>
                          <a:effectLst/>
                          <a:latin typeface="+mn-lt"/>
                        </a:rPr>
                        <a:t>kochia (12)</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4</a:t>
                      </a:r>
                    </a:p>
                  </a:txBody>
                  <a:tcPr marL="7620" marR="7620" marT="7620" marB="0" anchor="b"/>
                </a:tc>
                <a:tc>
                  <a:txBody>
                    <a:bodyPr/>
                    <a:lstStyle/>
                    <a:p>
                      <a:pPr algn="l" fontAlgn="b"/>
                      <a:r>
                        <a:rPr lang="en-US" sz="2000" b="0" i="0" u="none" strike="noStrike" baseline="0" dirty="0">
                          <a:solidFill>
                            <a:schemeClr val="dk1"/>
                          </a:solidFill>
                          <a:effectLst/>
                          <a:latin typeface="+mn-lt"/>
                        </a:rPr>
                        <a:t>Bromus spp. (7)</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mn-lt"/>
                        </a:rPr>
                        <a:t>T5</a:t>
                      </a: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prickly lettuce (6)</a:t>
                      </a:r>
                    </a:p>
                  </a:txBody>
                  <a:tcPr marL="7620" marR="7620" marT="7620" marB="0" anchor="b">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b="0" i="0" u="none" strike="noStrike" dirty="0">
                          <a:solidFill>
                            <a:schemeClr val="tx1"/>
                          </a:solidFill>
                          <a:effectLst/>
                          <a:latin typeface="+mn-lt"/>
                        </a:rPr>
                        <a:t>T5</a:t>
                      </a: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Italian ryegrass (6)</a:t>
                      </a:r>
                    </a:p>
                  </a:txBody>
                  <a:tcPr marL="7620" marR="7620" marT="7620" marB="0" anchor="b">
                    <a:solidFill>
                      <a:schemeClr val="bg1"/>
                    </a:solidFill>
                  </a:tcPr>
                </a:tc>
                <a:extLst>
                  <a:ext uri="{0D108BD9-81ED-4DB2-BD59-A6C34878D82A}">
                    <a16:rowId xmlns:a16="http://schemas.microsoft.com/office/drawing/2014/main" val="141346658"/>
                  </a:ext>
                </a:extLst>
              </a:tr>
            </a:tbl>
          </a:graphicData>
        </a:graphic>
      </p:graphicFrame>
      <p:sp>
        <p:nvSpPr>
          <p:cNvPr id="3" name="TextBox 2">
            <a:extLst>
              <a:ext uri="{FF2B5EF4-FFF2-40B4-BE49-F238E27FC236}">
                <a16:creationId xmlns:a16="http://schemas.microsoft.com/office/drawing/2014/main" id="{4251817E-81E4-D635-850C-B8AF2BF9FB66}"/>
              </a:ext>
            </a:extLst>
          </p:cNvPr>
          <p:cNvSpPr txBox="1"/>
          <p:nvPr/>
        </p:nvSpPr>
        <p:spPr>
          <a:xfrm>
            <a:off x="342900" y="4879042"/>
            <a:ext cx="8458200" cy="1661993"/>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b="1" dirty="0">
              <a:solidFill>
                <a:schemeClr val="bg1"/>
              </a:solidFill>
            </a:endParaRPr>
          </a:p>
          <a:p>
            <a:pPr marL="109538" indent="-109538" algn="l"/>
            <a:r>
              <a:rPr lang="en-US" sz="1600" dirty="0">
                <a:solidFill>
                  <a:schemeClr val="bg1"/>
                </a:solidFill>
              </a:rPr>
              <a:t>- foxtail spp. included green, yellow, and giant foxtail.</a:t>
            </a:r>
          </a:p>
          <a:p>
            <a:pPr marL="109538" indent="-109538" algn="l"/>
            <a:r>
              <a:rPr lang="en-US" sz="1600" dirty="0">
                <a:solidFill>
                  <a:schemeClr val="bg1"/>
                </a:solidFill>
              </a:rPr>
              <a:t>- mustard spp. included wild and tumble mustard and rapeseed (volunteer canola).  </a:t>
            </a:r>
          </a:p>
          <a:p>
            <a:pPr marL="109538" indent="-109538" algn="l"/>
            <a:r>
              <a:rPr lang="en-US" sz="1600" dirty="0">
                <a:solidFill>
                  <a:schemeClr val="bg1"/>
                </a:solidFill>
              </a:rPr>
              <a:t>- Bromus spp. included downy brome, cheat, and rescuegrass</a:t>
            </a:r>
          </a:p>
        </p:txBody>
      </p:sp>
    </p:spTree>
    <p:extLst>
      <p:ext uri="{BB962C8B-B14F-4D97-AF65-F5344CB8AC3E}">
        <p14:creationId xmlns:p14="http://schemas.microsoft.com/office/powerpoint/2010/main" val="120460008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304800" y="0"/>
            <a:ext cx="8534400" cy="1097280"/>
          </a:xfrm>
          <a:prstGeom prst="rect">
            <a:avLst/>
          </a:prstGeom>
          <a:noFill/>
          <a:ln w="9525">
            <a:noFill/>
            <a:miter lim="800000"/>
            <a:headEnd/>
            <a:tailEnd/>
          </a:ln>
        </p:spPr>
        <p:txBody>
          <a:bodyPr anchor="ctr"/>
          <a:lstStyle/>
          <a:p>
            <a:r>
              <a:rPr lang="en-US" altLang="en-US" sz="3200" dirty="0">
                <a:solidFill>
                  <a:srgbClr val="FFFF00"/>
                </a:solidFill>
              </a:rPr>
              <a:t>Top 5 Weeds in Turf</a:t>
            </a:r>
          </a:p>
          <a:p>
            <a:r>
              <a:rPr lang="en-US" altLang="en-US" sz="2400" dirty="0">
                <a:solidFill>
                  <a:srgbClr val="FFFF00"/>
                </a:solidFill>
              </a:rPr>
              <a:t>(42 survey respondents)</a:t>
            </a:r>
          </a:p>
        </p:txBody>
      </p:sp>
      <p:sp>
        <p:nvSpPr>
          <p:cNvPr id="15364" name="Rectangle 5"/>
          <p:cNvSpPr>
            <a:spLocks noChangeArrowheads="1"/>
          </p:cNvSpPr>
          <p:nvPr/>
        </p:nvSpPr>
        <p:spPr bwMode="auto">
          <a:xfrm>
            <a:off x="0" y="1133773"/>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219200"/>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219200"/>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799943939"/>
              </p:ext>
            </p:extLst>
          </p:nvPr>
        </p:nvGraphicFramePr>
        <p:xfrm>
          <a:off x="190500" y="2264747"/>
          <a:ext cx="4305300" cy="1866900"/>
        </p:xfrm>
        <a:graphic>
          <a:graphicData uri="http://schemas.openxmlformats.org/drawingml/2006/table">
            <a:tbl>
              <a:tblPr>
                <a:tableStyleId>{5C22544A-7EE6-4342-B048-85BDC9FD1C3A}</a:tableStyleId>
              </a:tblPr>
              <a:tblGrid>
                <a:gridCol w="947707">
                  <a:extLst>
                    <a:ext uri="{9D8B030D-6E8A-4147-A177-3AD203B41FA5}">
                      <a16:colId xmlns:a16="http://schemas.microsoft.com/office/drawing/2014/main" val="20000"/>
                    </a:ext>
                  </a:extLst>
                </a:gridCol>
                <a:gridCol w="3357593">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tx1"/>
                          </a:solidFill>
                          <a:effectLst/>
                          <a:latin typeface="+mn-lt"/>
                        </a:rPr>
                        <a:t>crabgrass spp. (33)*</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dandelion  (22)</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u="none" strike="noStrike" dirty="0">
                          <a:effectLst/>
                        </a:rPr>
                        <a:t>3</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bluegrass spp. (18)</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rPr>
                        <a:t>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nutsedge spp. (17)</a:t>
                      </a: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u="none" strike="noStrike" dirty="0">
                          <a:effectLst/>
                        </a:rPr>
                        <a:t>T4</a:t>
                      </a:r>
                      <a:endParaRPr lang="en-US" sz="2000" b="0" i="0" u="none" strike="noStrike" dirty="0">
                        <a:solidFill>
                          <a:srgbClr val="000000"/>
                        </a:solidFill>
                        <a:effectLst/>
                        <a:latin typeface="Calibri"/>
                      </a:endParaRP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white clover (17)</a:t>
                      </a: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227075167"/>
              </p:ext>
            </p:extLst>
          </p:nvPr>
        </p:nvGraphicFramePr>
        <p:xfrm>
          <a:off x="4762500" y="2249507"/>
          <a:ext cx="4152900" cy="1866900"/>
        </p:xfrm>
        <a:graphic>
          <a:graphicData uri="http://schemas.openxmlformats.org/drawingml/2006/table">
            <a:tbl>
              <a:tblPr>
                <a:tableStyleId>{5C22544A-7EE6-4342-B048-85BDC9FD1C3A}</a:tableStyleId>
              </a:tblPr>
              <a:tblGrid>
                <a:gridCol w="8763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bluegrass spp. </a:t>
                      </a:r>
                      <a:r>
                        <a:rPr lang="en-US" sz="2000" b="0" i="0" u="none" strike="noStrike" baseline="0" dirty="0">
                          <a:solidFill>
                            <a:srgbClr val="000000"/>
                          </a:solidFill>
                          <a:effectLst/>
                          <a:latin typeface="+mn-lt"/>
                        </a:rPr>
                        <a:t>(22)*</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b="0" i="0" u="none" strike="noStrike" dirty="0">
                          <a:solidFill>
                            <a:srgbClr val="000000"/>
                          </a:solidFill>
                          <a:effectLst/>
                          <a:latin typeface="+mn-lt"/>
                        </a:rPr>
                        <a:t>2</a:t>
                      </a: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bermudagrass </a:t>
                      </a:r>
                      <a:r>
                        <a:rPr lang="en-US" sz="2000" b="0" i="0" u="none" strike="noStrike" baseline="0" dirty="0">
                          <a:solidFill>
                            <a:srgbClr val="000000"/>
                          </a:solidFill>
                          <a:effectLst/>
                          <a:latin typeface="+mn-lt"/>
                        </a:rPr>
                        <a:t>(16)</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b="0" i="0" u="none" strike="noStrike" dirty="0">
                          <a:solidFill>
                            <a:schemeClr val="dk1"/>
                          </a:solidFill>
                          <a:effectLst/>
                          <a:latin typeface="+mn-lt"/>
                        </a:rPr>
                        <a:t>3</a:t>
                      </a:r>
                      <a:endParaRPr lang="en-US" sz="2000" b="0" i="0" u="none" strike="noStrike" dirty="0">
                        <a:solidFill>
                          <a:srgbClr val="000000"/>
                        </a:solidFill>
                        <a:effectLst/>
                        <a:latin typeface="+mn-lt"/>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nutsedge spp. (16)</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b="0" i="0" u="none" strike="noStrike" dirty="0">
                          <a:solidFill>
                            <a:srgbClr val="000000"/>
                          </a:solidFill>
                          <a:effectLst/>
                          <a:latin typeface="+mn-lt"/>
                        </a:rPr>
                        <a:t>4</a:t>
                      </a: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goosegrass (11)</a:t>
                      </a: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mn-lt"/>
                        </a:rPr>
                        <a:t>5</a:t>
                      </a:r>
                    </a:p>
                  </a:txBody>
                  <a:tcPr marL="7620" marR="7620" marT="7620" marB="0" anchor="b">
                    <a:solidFill>
                      <a:schemeClr val="bg1"/>
                    </a:solidFill>
                  </a:tcPr>
                </a:tc>
                <a:tc>
                  <a:txBody>
                    <a:bodyPr/>
                    <a:lstStyle/>
                    <a:p>
                      <a:pPr algn="l" fontAlgn="b"/>
                      <a:r>
                        <a:rPr lang="en-US" sz="2000" b="0" i="0" u="none" strike="noStrike" baseline="0" dirty="0">
                          <a:solidFill>
                            <a:schemeClr val="dk1"/>
                          </a:solidFill>
                          <a:effectLst/>
                          <a:latin typeface="+mn-lt"/>
                        </a:rPr>
                        <a:t>crabgrass spp.  (10)</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sp>
        <p:nvSpPr>
          <p:cNvPr id="9" name="TextBox 8"/>
          <p:cNvSpPr txBox="1"/>
          <p:nvPr/>
        </p:nvSpPr>
        <p:spPr>
          <a:xfrm>
            <a:off x="381000" y="4419600"/>
            <a:ext cx="8458200" cy="1661993"/>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b="1" dirty="0">
              <a:solidFill>
                <a:schemeClr val="bg1"/>
              </a:solidFill>
            </a:endParaRPr>
          </a:p>
          <a:p>
            <a:pPr marL="109538" indent="-109538" algn="l">
              <a:buFontTx/>
              <a:buChar char="-"/>
            </a:pPr>
            <a:r>
              <a:rPr lang="en-US" sz="1600" dirty="0">
                <a:solidFill>
                  <a:schemeClr val="bg1"/>
                </a:solidFill>
              </a:rPr>
              <a:t>crabgrass spp. included large, smooth and southern crabgrass.</a:t>
            </a:r>
          </a:p>
          <a:p>
            <a:pPr marL="109538" indent="-109538" algn="l">
              <a:buFontTx/>
              <a:buChar char="-"/>
            </a:pPr>
            <a:r>
              <a:rPr lang="en-US" sz="1600" dirty="0">
                <a:solidFill>
                  <a:schemeClr val="bg1"/>
                </a:solidFill>
              </a:rPr>
              <a:t>bluegrass spp. included annual and roughstalk bluegrass.</a:t>
            </a:r>
          </a:p>
          <a:p>
            <a:pPr marL="109538" indent="-109538" algn="l">
              <a:buFontTx/>
              <a:buChar char="-"/>
            </a:pPr>
            <a:r>
              <a:rPr lang="en-US" sz="1600" dirty="0">
                <a:solidFill>
                  <a:schemeClr val="bg1"/>
                </a:solidFill>
              </a:rPr>
              <a:t>nutsedge spp. included yellow and purple nutsedge.</a:t>
            </a:r>
          </a:p>
        </p:txBody>
      </p:sp>
    </p:spTree>
    <p:extLst>
      <p:ext uri="{BB962C8B-B14F-4D97-AF65-F5344CB8AC3E}">
        <p14:creationId xmlns:p14="http://schemas.microsoft.com/office/powerpoint/2010/main" val="65739386"/>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4" name="Rectangle 5"/>
          <p:cNvSpPr>
            <a:spLocks noChangeArrowheads="1"/>
          </p:cNvSpPr>
          <p:nvPr/>
        </p:nvSpPr>
        <p:spPr bwMode="auto">
          <a:xfrm>
            <a:off x="0" y="1133773"/>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362373"/>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sp>
        <p:nvSpPr>
          <p:cNvPr id="15366" name="TextBox 13"/>
          <p:cNvSpPr txBox="1">
            <a:spLocks noChangeArrowheads="1"/>
          </p:cNvSpPr>
          <p:nvPr/>
        </p:nvSpPr>
        <p:spPr bwMode="auto">
          <a:xfrm>
            <a:off x="5244039" y="1362373"/>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2" name="Table 1"/>
          <p:cNvGraphicFramePr>
            <a:graphicFrameLocks noGrp="1"/>
          </p:cNvGraphicFramePr>
          <p:nvPr>
            <p:extLst>
              <p:ext uri="{D42A27DB-BD31-4B8C-83A1-F6EECF244321}">
                <p14:modId xmlns:p14="http://schemas.microsoft.com/office/powerpoint/2010/main" val="3185465309"/>
              </p:ext>
            </p:extLst>
          </p:nvPr>
        </p:nvGraphicFramePr>
        <p:xfrm>
          <a:off x="190500" y="2407920"/>
          <a:ext cx="4305300" cy="1866900"/>
        </p:xfrm>
        <a:graphic>
          <a:graphicData uri="http://schemas.openxmlformats.org/drawingml/2006/table">
            <a:tbl>
              <a:tblPr>
                <a:tableStyleId>{5C22544A-7EE6-4342-B048-85BDC9FD1C3A}</a:tableStyleId>
              </a:tblPr>
              <a:tblGrid>
                <a:gridCol w="8001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373380">
                <a:tc>
                  <a:txBody>
                    <a:bodyPr/>
                    <a:lstStyle/>
                    <a:p>
                      <a:pPr algn="ctr" fontAlgn="b"/>
                      <a:r>
                        <a:rPr lang="en-US" sz="1800" u="none" strike="noStrike" dirty="0">
                          <a:effectLst/>
                        </a:rPr>
                        <a:t>1</a:t>
                      </a:r>
                      <a:endParaRPr lang="en-US" sz="18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1800" b="0" i="0" u="none" strike="noStrike" baseline="0" dirty="0">
                          <a:solidFill>
                            <a:schemeClr val="tx1"/>
                          </a:solidFill>
                          <a:effectLst/>
                          <a:latin typeface="+mn-lt"/>
                        </a:rPr>
                        <a:t>Lamium spp. (28)*</a:t>
                      </a:r>
                    </a:p>
                  </a:txBody>
                  <a:tcPr marL="7620" marR="7620" marT="7620" marB="0" anchor="b">
                    <a:solidFill>
                      <a:schemeClr val="bg1"/>
                    </a:solidFill>
                  </a:tcPr>
                </a:tc>
                <a:extLst>
                  <a:ext uri="{0D108BD9-81ED-4DB2-BD59-A6C34878D82A}">
                    <a16:rowId xmlns:a16="http://schemas.microsoft.com/office/drawing/2014/main" val="10000"/>
                  </a:ext>
                </a:extLst>
              </a:tr>
              <a:tr h="373380">
                <a:tc>
                  <a:txBody>
                    <a:bodyPr/>
                    <a:lstStyle/>
                    <a:p>
                      <a:pPr algn="ctr" fontAlgn="b"/>
                      <a:r>
                        <a:rPr lang="en-US" sz="1800" u="none" strike="noStrike" dirty="0">
                          <a:effectLst/>
                        </a:rPr>
                        <a:t>2</a:t>
                      </a:r>
                      <a:endParaRPr lang="en-US" sz="1800" b="0" i="0" u="none" strike="noStrike" dirty="0">
                        <a:solidFill>
                          <a:srgbClr val="000000"/>
                        </a:solidFill>
                        <a:effectLst/>
                        <a:latin typeface="Calibri"/>
                      </a:endParaRPr>
                    </a:p>
                  </a:txBody>
                  <a:tcPr marL="7620" marR="7620" marT="7620" marB="0" anchor="b">
                    <a:solidFill>
                      <a:schemeClr val="bg1"/>
                    </a:solidFill>
                  </a:tcPr>
                </a:tc>
                <a:tc>
                  <a:txBody>
                    <a:bodyPr/>
                    <a:lstStyle/>
                    <a:p>
                      <a:r>
                        <a:rPr lang="en-US" sz="1800" baseline="0" dirty="0"/>
                        <a:t>Bromus spp. (23)</a:t>
                      </a:r>
                      <a:endParaRPr lang="en-US" sz="1800" dirty="0"/>
                    </a:p>
                  </a:txBody>
                  <a:tcPr marL="7620" marR="7620" marT="7620" marB="0" anchor="b">
                    <a:solidFill>
                      <a:schemeClr val="bg1"/>
                    </a:solidFill>
                  </a:tcPr>
                </a:tc>
                <a:extLst>
                  <a:ext uri="{0D108BD9-81ED-4DB2-BD59-A6C34878D82A}">
                    <a16:rowId xmlns:a16="http://schemas.microsoft.com/office/drawing/2014/main" val="10001"/>
                  </a:ext>
                </a:extLst>
              </a:tr>
              <a:tr h="373380">
                <a:tc>
                  <a:txBody>
                    <a:bodyPr/>
                    <a:lstStyle/>
                    <a:p>
                      <a:pPr algn="ctr" fontAlgn="b"/>
                      <a:r>
                        <a:rPr lang="en-US" sz="1800" b="0" i="0" u="none" strike="noStrike" dirty="0">
                          <a:solidFill>
                            <a:schemeClr val="dk1"/>
                          </a:solidFill>
                          <a:effectLst/>
                          <a:latin typeface="+mn-lt"/>
                        </a:rPr>
                        <a:t>3</a:t>
                      </a:r>
                      <a:endParaRPr lang="en-US" sz="18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1800" b="0" i="0" u="none" strike="noStrike" baseline="0" dirty="0">
                          <a:solidFill>
                            <a:schemeClr val="tx1"/>
                          </a:solidFill>
                          <a:effectLst/>
                          <a:latin typeface="+mn-lt"/>
                        </a:rPr>
                        <a:t>common chickweed (18)</a:t>
                      </a:r>
                    </a:p>
                  </a:txBody>
                  <a:tcPr marL="7620" marR="7620" marT="7620" marB="0" anchor="b">
                    <a:solidFill>
                      <a:schemeClr val="bg1"/>
                    </a:solidFill>
                  </a:tcPr>
                </a:tc>
                <a:extLst>
                  <a:ext uri="{0D108BD9-81ED-4DB2-BD59-A6C34878D82A}">
                    <a16:rowId xmlns:a16="http://schemas.microsoft.com/office/drawing/2014/main" val="10002"/>
                  </a:ext>
                </a:extLst>
              </a:tr>
              <a:tr h="373380">
                <a:tc>
                  <a:txBody>
                    <a:bodyPr/>
                    <a:lstStyle/>
                    <a:p>
                      <a:pPr algn="ctr" fontAlgn="b"/>
                      <a:r>
                        <a:rPr lang="en-US" sz="1800" b="0" i="0" u="none" strike="noStrike" dirty="0">
                          <a:solidFill>
                            <a:schemeClr val="dk1"/>
                          </a:solidFill>
                          <a:effectLst/>
                          <a:latin typeface="+mn-lt"/>
                        </a:rPr>
                        <a:t>4</a:t>
                      </a:r>
                      <a:endParaRPr lang="en-US" sz="1800" b="0" i="0" u="none" strike="noStrike" dirty="0">
                        <a:solidFill>
                          <a:srgbClr val="000000"/>
                        </a:solidFill>
                        <a:effectLst/>
                        <a:latin typeface="Calibri"/>
                      </a:endParaRPr>
                    </a:p>
                  </a:txBody>
                  <a:tcPr marL="7620" marR="7620" marT="7620" marB="0" anchor="b">
                    <a:solidFill>
                      <a:schemeClr val="bg1"/>
                    </a:solidFill>
                  </a:tcPr>
                </a:tc>
                <a:tc>
                  <a:txBody>
                    <a:bodyPr/>
                    <a:lstStyle/>
                    <a:p>
                      <a:pPr algn="l" fontAlgn="b"/>
                      <a:r>
                        <a:rPr lang="en-US" sz="1800" b="0" i="0" u="none" strike="noStrike" baseline="0" dirty="0">
                          <a:solidFill>
                            <a:schemeClr val="dk1"/>
                          </a:solidFill>
                          <a:effectLst/>
                          <a:latin typeface="+mn-lt"/>
                        </a:rPr>
                        <a:t>Italian ryegrass (13)</a:t>
                      </a:r>
                      <a:endParaRPr lang="en-US" sz="18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3"/>
                  </a:ext>
                </a:extLst>
              </a:tr>
              <a:tr h="373380">
                <a:tc>
                  <a:txBody>
                    <a:bodyPr/>
                    <a:lstStyle/>
                    <a:p>
                      <a:pPr algn="ctr" fontAlgn="b"/>
                      <a:r>
                        <a:rPr lang="en-US" sz="1800" b="0" i="0" u="none" strike="noStrike" dirty="0">
                          <a:solidFill>
                            <a:srgbClr val="000000"/>
                          </a:solidFill>
                          <a:effectLst/>
                          <a:latin typeface="Calibri"/>
                        </a:rPr>
                        <a:t>5</a:t>
                      </a:r>
                    </a:p>
                  </a:txBody>
                  <a:tcPr marL="7620" marR="7620" marT="7620" marB="0" anchor="b">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0" i="0" u="none" strike="noStrike" baseline="0" dirty="0">
                          <a:solidFill>
                            <a:schemeClr val="dk1"/>
                          </a:solidFill>
                          <a:effectLst/>
                          <a:latin typeface="+mn-lt"/>
                        </a:rPr>
                        <a:t>annual bluegrass (10)</a:t>
                      </a:r>
                      <a:endParaRPr lang="en-US" sz="18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836277521"/>
              </p:ext>
            </p:extLst>
          </p:nvPr>
        </p:nvGraphicFramePr>
        <p:xfrm>
          <a:off x="4762500" y="2392680"/>
          <a:ext cx="4152900" cy="1866900"/>
        </p:xfrm>
        <a:graphic>
          <a:graphicData uri="http://schemas.openxmlformats.org/drawingml/2006/table">
            <a:tbl>
              <a:tblPr>
                <a:tableStyleId>{5C22544A-7EE6-4342-B048-85BDC9FD1C3A}</a:tableStyleId>
              </a:tblPr>
              <a:tblGrid>
                <a:gridCol w="8763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3380">
                <a:tc>
                  <a:txBody>
                    <a:bodyPr/>
                    <a:lstStyle/>
                    <a:p>
                      <a:pPr algn="ctr" fontAlgn="b"/>
                      <a:r>
                        <a:rPr lang="en-US" sz="1800" u="none" strike="noStrike" dirty="0">
                          <a:effectLst/>
                          <a:latin typeface="+mn-lt"/>
                        </a:rPr>
                        <a:t>1</a:t>
                      </a:r>
                      <a:endParaRPr lang="en-US" sz="1800" b="0" i="0" u="none" strike="noStrike" dirty="0">
                        <a:solidFill>
                          <a:srgbClr val="000000"/>
                        </a:solidFill>
                        <a:effectLst/>
                        <a:latin typeface="+mn-lt"/>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0" i="0" u="none" strike="noStrike" baseline="0" dirty="0">
                          <a:solidFill>
                            <a:schemeClr val="dk1"/>
                          </a:solidFill>
                          <a:effectLst/>
                          <a:latin typeface="+mn-lt"/>
                        </a:rPr>
                        <a:t>Bromus spp. (26)*</a:t>
                      </a:r>
                      <a:endParaRPr lang="en-US" sz="18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1800" b="0" i="0" u="none" strike="noStrike" dirty="0">
                          <a:solidFill>
                            <a:srgbClr val="000000"/>
                          </a:solidFill>
                          <a:effectLst/>
                          <a:latin typeface="+mn-lt"/>
                        </a:rPr>
                        <a:t>2</a:t>
                      </a:r>
                    </a:p>
                  </a:txBody>
                  <a:tcPr marL="7620" marR="7620" marT="7620" marB="0" anchor="b"/>
                </a:tc>
                <a:tc>
                  <a:txBody>
                    <a:bodyPr/>
                    <a:lstStyle/>
                    <a:p>
                      <a:pPr algn="l" fontAlgn="b"/>
                      <a:r>
                        <a:rPr lang="en-US" sz="1800" b="0" i="0" u="none" strike="noStrike" baseline="0" dirty="0">
                          <a:solidFill>
                            <a:schemeClr val="dk1"/>
                          </a:solidFill>
                          <a:effectLst/>
                          <a:latin typeface="+mn-lt"/>
                        </a:rPr>
                        <a:t>Italian ryegrass (17)</a:t>
                      </a:r>
                      <a:endParaRPr lang="en-US" sz="18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1800" u="none" strike="noStrike" dirty="0">
                          <a:effectLst/>
                          <a:latin typeface="+mn-lt"/>
                        </a:rPr>
                        <a:t>3</a:t>
                      </a:r>
                      <a:endParaRPr lang="en-US" sz="1800" b="0" i="0" u="none" strike="noStrike" dirty="0">
                        <a:solidFill>
                          <a:srgbClr val="000000"/>
                        </a:solidFill>
                        <a:effectLst/>
                        <a:latin typeface="+mn-lt"/>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0" i="0" u="none" strike="noStrike" baseline="0" dirty="0">
                          <a:solidFill>
                            <a:schemeClr val="dk1"/>
                          </a:solidFill>
                          <a:effectLst/>
                          <a:latin typeface="+mn-lt"/>
                        </a:rPr>
                        <a:t>horseweed (16)</a:t>
                      </a:r>
                      <a:endParaRPr lang="en-US" sz="18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1800" b="0" i="0" u="none" strike="noStrike" dirty="0">
                          <a:solidFill>
                            <a:srgbClr val="000000"/>
                          </a:solidFill>
                          <a:effectLst/>
                          <a:latin typeface="+mn-lt"/>
                        </a:rPr>
                        <a:t>4</a:t>
                      </a:r>
                    </a:p>
                  </a:txBody>
                  <a:tcPr marL="7620" marR="7620" marT="7620" marB="0" anchor="b"/>
                </a:tc>
                <a:tc>
                  <a:txBody>
                    <a:bodyPr/>
                    <a:lstStyle/>
                    <a:p>
                      <a:pPr algn="l" fontAlgn="b"/>
                      <a:r>
                        <a:rPr lang="en-US" sz="1800" b="0" i="0" u="none" strike="noStrike" baseline="0" dirty="0">
                          <a:solidFill>
                            <a:schemeClr val="dk1"/>
                          </a:solidFill>
                          <a:effectLst/>
                          <a:latin typeface="+mn-lt"/>
                        </a:rPr>
                        <a:t>bluegrass spp. (15)</a:t>
                      </a:r>
                      <a:endParaRPr lang="en-US" sz="18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1800" b="0" i="0" u="none" strike="noStrike" dirty="0">
                          <a:solidFill>
                            <a:schemeClr val="tx1"/>
                          </a:solidFill>
                          <a:effectLst/>
                          <a:latin typeface="+mn-lt"/>
                        </a:rPr>
                        <a:t>5</a:t>
                      </a:r>
                    </a:p>
                  </a:txBody>
                  <a:tcPr marL="7620" marR="7620" marT="7620" marB="0" anchor="b">
                    <a:solidFill>
                      <a:schemeClr val="bg1"/>
                    </a:solidFill>
                  </a:tcPr>
                </a:tc>
                <a:tc>
                  <a:txBody>
                    <a:bodyPr/>
                    <a:lstStyle/>
                    <a:p>
                      <a:pPr algn="l" fontAlgn="b"/>
                      <a:r>
                        <a:rPr lang="en-US" sz="1800" b="0" i="0" u="none" strike="noStrike" dirty="0">
                          <a:solidFill>
                            <a:srgbClr val="000000"/>
                          </a:solidFill>
                          <a:effectLst/>
                          <a:latin typeface="+mn-lt"/>
                        </a:rPr>
                        <a:t>kochia (11)</a:t>
                      </a:r>
                    </a:p>
                  </a:txBody>
                  <a:tcPr marL="7620" marR="7620" marT="7620" marB="0" anchor="b">
                    <a:solidFill>
                      <a:schemeClr val="bg1"/>
                    </a:solidFill>
                  </a:tcPr>
                </a:tc>
                <a:extLst>
                  <a:ext uri="{0D108BD9-81ED-4DB2-BD59-A6C34878D82A}">
                    <a16:rowId xmlns:a16="http://schemas.microsoft.com/office/drawing/2014/main" val="10004"/>
                  </a:ext>
                </a:extLst>
              </a:tr>
            </a:tbl>
          </a:graphicData>
        </a:graphic>
      </p:graphicFrame>
      <p:sp>
        <p:nvSpPr>
          <p:cNvPr id="9" name="Rectangle 7"/>
          <p:cNvSpPr>
            <a:spLocks noChangeArrowheads="1"/>
          </p:cNvSpPr>
          <p:nvPr/>
        </p:nvSpPr>
        <p:spPr bwMode="auto">
          <a:xfrm>
            <a:off x="304800" y="0"/>
            <a:ext cx="8534400" cy="1097280"/>
          </a:xfrm>
          <a:prstGeom prst="rect">
            <a:avLst/>
          </a:prstGeom>
          <a:noFill/>
          <a:ln w="9525">
            <a:noFill/>
            <a:miter lim="800000"/>
            <a:headEnd/>
            <a:tailEnd/>
          </a:ln>
        </p:spPr>
        <p:txBody>
          <a:bodyPr anchor="ctr"/>
          <a:lstStyle/>
          <a:p>
            <a:r>
              <a:rPr lang="en-US" altLang="en-US" sz="3200" dirty="0">
                <a:solidFill>
                  <a:srgbClr val="FFFF00"/>
                </a:solidFill>
              </a:rPr>
              <a:t>Top 5 Weeds in Winter Cereal Grains</a:t>
            </a:r>
          </a:p>
          <a:p>
            <a:r>
              <a:rPr lang="en-US" altLang="en-US" sz="2400" dirty="0">
                <a:solidFill>
                  <a:srgbClr val="FFFF00"/>
                </a:solidFill>
              </a:rPr>
              <a:t>(47 survey respondents)</a:t>
            </a:r>
          </a:p>
        </p:txBody>
      </p:sp>
      <p:sp>
        <p:nvSpPr>
          <p:cNvPr id="3" name="TextBox 2">
            <a:extLst>
              <a:ext uri="{FF2B5EF4-FFF2-40B4-BE49-F238E27FC236}">
                <a16:creationId xmlns:a16="http://schemas.microsoft.com/office/drawing/2014/main" id="{127DCEC2-C30C-EB17-31EF-7B93D76AF574}"/>
              </a:ext>
            </a:extLst>
          </p:cNvPr>
          <p:cNvSpPr txBox="1"/>
          <p:nvPr/>
        </p:nvSpPr>
        <p:spPr>
          <a:xfrm>
            <a:off x="381000" y="4419600"/>
            <a:ext cx="8458200" cy="1661993"/>
          </a:xfrm>
          <a:prstGeom prst="rect">
            <a:avLst/>
          </a:prstGeom>
          <a:noFill/>
        </p:spPr>
        <p:txBody>
          <a:bodyPr wrap="square" rtlCol="0">
            <a:spAutoFit/>
          </a:bodyPr>
          <a:lstStyle/>
          <a:p>
            <a:pPr marL="231775" indent="-231775" algn="l"/>
            <a:r>
              <a:rPr lang="en-US" b="1" dirty="0">
                <a:solidFill>
                  <a:schemeClr val="bg1"/>
                </a:solidFill>
              </a:rPr>
              <a:t>* number of survey respondents who listed the weed species as one of their  top 5 weeds in this crop.</a:t>
            </a:r>
          </a:p>
          <a:p>
            <a:pPr marL="109538" indent="-109538" algn="l">
              <a:buFont typeface="Arial" charset="0"/>
              <a:buChar char="•"/>
            </a:pPr>
            <a:endParaRPr lang="en-US" b="1" dirty="0">
              <a:solidFill>
                <a:schemeClr val="bg1"/>
              </a:solidFill>
            </a:endParaRPr>
          </a:p>
          <a:p>
            <a:pPr marL="109538" indent="-109538" algn="l">
              <a:buFontTx/>
              <a:buChar char="-"/>
            </a:pPr>
            <a:r>
              <a:rPr lang="en-US" sz="1600" dirty="0">
                <a:solidFill>
                  <a:schemeClr val="bg1"/>
                </a:solidFill>
              </a:rPr>
              <a:t>Lamium spp. included henbit and purple deadnettle.</a:t>
            </a:r>
          </a:p>
          <a:p>
            <a:pPr marL="109538" indent="-109538" algn="l">
              <a:buFontTx/>
              <a:buChar char="-"/>
            </a:pPr>
            <a:r>
              <a:rPr lang="en-US" sz="1600" dirty="0">
                <a:solidFill>
                  <a:schemeClr val="bg1"/>
                </a:solidFill>
              </a:rPr>
              <a:t>Bromus spp. included downy and Japanese brome, cheat, and rescuegrass.</a:t>
            </a:r>
          </a:p>
          <a:p>
            <a:pPr marL="109538" indent="-109538" algn="l">
              <a:buFontTx/>
              <a:buChar char="-"/>
            </a:pPr>
            <a:r>
              <a:rPr lang="en-US" sz="1600" dirty="0">
                <a:solidFill>
                  <a:schemeClr val="bg1"/>
                </a:solidFill>
              </a:rPr>
              <a:t>bluegrass spp. included annual, roughstalk, and Kentucky bluegrass.</a:t>
            </a:r>
          </a:p>
        </p:txBody>
      </p:sp>
    </p:spTree>
    <p:extLst>
      <p:ext uri="{BB962C8B-B14F-4D97-AF65-F5344CB8AC3E}">
        <p14:creationId xmlns:p14="http://schemas.microsoft.com/office/powerpoint/2010/main" val="1204600085"/>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152400" y="121920"/>
            <a:ext cx="8839200" cy="1325880"/>
          </a:xfrm>
          <a:prstGeom prst="rect">
            <a:avLst/>
          </a:prstGeom>
          <a:noFill/>
          <a:ln w="9525">
            <a:noFill/>
            <a:miter lim="800000"/>
            <a:headEnd/>
            <a:tailEnd/>
          </a:ln>
        </p:spPr>
        <p:txBody>
          <a:bodyPr anchor="ctr"/>
          <a:lstStyle/>
          <a:p>
            <a:r>
              <a:rPr lang="en-US" altLang="en-US" sz="3200" dirty="0">
                <a:solidFill>
                  <a:srgbClr val="FFFF00"/>
                </a:solidFill>
              </a:rPr>
              <a:t>Top 10 Most </a:t>
            </a:r>
            <a:r>
              <a:rPr lang="en-US" altLang="en-US" sz="3200" dirty="0">
                <a:solidFill>
                  <a:srgbClr val="FF6600"/>
                </a:solidFill>
              </a:rPr>
              <a:t>Common</a:t>
            </a:r>
            <a:r>
              <a:rPr lang="en-US" altLang="en-US" sz="3200" dirty="0">
                <a:solidFill>
                  <a:srgbClr val="FFFF00"/>
                </a:solidFill>
              </a:rPr>
              <a:t> Weeds among </a:t>
            </a:r>
            <a:r>
              <a:rPr lang="en-US" altLang="en-US" sz="3200" dirty="0">
                <a:solidFill>
                  <a:srgbClr val="FF6600"/>
                </a:solidFill>
              </a:rPr>
              <a:t>all</a:t>
            </a:r>
            <a:r>
              <a:rPr lang="en-US" altLang="en-US" sz="3200" dirty="0">
                <a:solidFill>
                  <a:srgbClr val="FFFF00"/>
                </a:solidFill>
              </a:rPr>
              <a:t> </a:t>
            </a:r>
          </a:p>
          <a:p>
            <a:r>
              <a:rPr lang="en-US" altLang="en-US" sz="3200" dirty="0">
                <a:solidFill>
                  <a:srgbClr val="FFFF00"/>
                </a:solidFill>
              </a:rPr>
              <a:t>Grass Crops, Pasture, &amp; Turf</a:t>
            </a:r>
          </a:p>
          <a:p>
            <a:r>
              <a:rPr lang="en-US" altLang="en-US" sz="2400" dirty="0">
                <a:solidFill>
                  <a:srgbClr val="FFFF00"/>
                </a:solidFill>
              </a:rPr>
              <a:t>(258 total survey respondents)</a:t>
            </a:r>
          </a:p>
        </p:txBody>
      </p:sp>
      <p:sp>
        <p:nvSpPr>
          <p:cNvPr id="15364" name="Rectangle 5"/>
          <p:cNvSpPr>
            <a:spLocks noChangeArrowheads="1"/>
          </p:cNvSpPr>
          <p:nvPr/>
        </p:nvSpPr>
        <p:spPr bwMode="auto">
          <a:xfrm>
            <a:off x="0" y="1545253"/>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5" name="TextBox 13"/>
          <p:cNvSpPr txBox="1">
            <a:spLocks noChangeArrowheads="1"/>
          </p:cNvSpPr>
          <p:nvPr/>
        </p:nvSpPr>
        <p:spPr bwMode="auto">
          <a:xfrm>
            <a:off x="1235440" y="1697653"/>
            <a:ext cx="2193560" cy="954107"/>
          </a:xfrm>
          <a:prstGeom prst="rect">
            <a:avLst/>
          </a:prstGeom>
          <a:noFill/>
          <a:ln w="9525">
            <a:noFill/>
            <a:miter lim="800000"/>
            <a:headEnd/>
            <a:tailEnd/>
          </a:ln>
        </p:spPr>
        <p:txBody>
          <a:bodyPr wrap="square">
            <a:spAutoFit/>
          </a:bodyPr>
          <a:lstStyle/>
          <a:p>
            <a:r>
              <a:rPr lang="en-US" altLang="en-US" sz="2800" b="1" u="sng" dirty="0">
                <a:solidFill>
                  <a:srgbClr val="FF6600"/>
                </a:solidFill>
              </a:rPr>
              <a:t>MOST </a:t>
            </a:r>
          </a:p>
          <a:p>
            <a:r>
              <a:rPr lang="en-US" altLang="en-US" sz="2800" b="1" u="sng" dirty="0">
                <a:solidFill>
                  <a:srgbClr val="FF6600"/>
                </a:solidFill>
              </a:rPr>
              <a:t>COMMON</a:t>
            </a:r>
          </a:p>
        </p:txBody>
      </p:sp>
      <p:graphicFrame>
        <p:nvGraphicFramePr>
          <p:cNvPr id="2" name="Table 1"/>
          <p:cNvGraphicFramePr>
            <a:graphicFrameLocks noGrp="1"/>
          </p:cNvGraphicFramePr>
          <p:nvPr>
            <p:extLst>
              <p:ext uri="{D42A27DB-BD31-4B8C-83A1-F6EECF244321}">
                <p14:modId xmlns:p14="http://schemas.microsoft.com/office/powerpoint/2010/main" val="3015402164"/>
              </p:ext>
            </p:extLst>
          </p:nvPr>
        </p:nvGraphicFramePr>
        <p:xfrm>
          <a:off x="190500" y="2743200"/>
          <a:ext cx="4305300" cy="3733800"/>
        </p:xfrm>
        <a:graphic>
          <a:graphicData uri="http://schemas.openxmlformats.org/drawingml/2006/table">
            <a:tbl>
              <a:tblPr>
                <a:tableStyleId>{5C22544A-7EE6-4342-B048-85BDC9FD1C3A}</a:tableStyleId>
              </a:tblPr>
              <a:tblGrid>
                <a:gridCol w="723900">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rPr>
                        <a:t>1</a:t>
                      </a:r>
                      <a:endParaRPr lang="en-US" sz="2000" b="0" i="0" u="none" strike="noStrike" dirty="0">
                        <a:solidFill>
                          <a:srgbClr val="000000"/>
                        </a:solidFill>
                        <a:effectLst/>
                        <a:latin typeface="Calibri"/>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2000" b="0" i="0" u="none" strike="noStrike" baseline="0" dirty="0">
                          <a:solidFill>
                            <a:schemeClr val="dk1"/>
                          </a:solidFill>
                          <a:effectLst/>
                          <a:latin typeface="+mn-lt"/>
                        </a:rPr>
                        <a:t>foxtail spp. (62)</a:t>
                      </a:r>
                      <a:endParaRPr lang="en-US" sz="2000" b="0" i="0" u="none" strike="noStrike" dirty="0">
                        <a:solidFill>
                          <a:srgbClr val="000000"/>
                        </a:solidFill>
                        <a:effectLst/>
                        <a:latin typeface="+mn-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73380">
                <a:tc>
                  <a:txBody>
                    <a:bodyPr/>
                    <a:lstStyle/>
                    <a:p>
                      <a:pPr algn="ctr" fontAlgn="b"/>
                      <a:r>
                        <a:rPr lang="en-US" sz="2000" u="none" strike="noStrike" dirty="0">
                          <a:effectLst/>
                        </a:rPr>
                        <a:t>2</a:t>
                      </a:r>
                      <a:endParaRPr lang="en-US" sz="2000" b="0" i="0" u="none" strike="noStrike" dirty="0">
                        <a:solidFill>
                          <a:srgbClr val="000000"/>
                        </a:solidFill>
                        <a:effectLst/>
                        <a:latin typeface="Calibri"/>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2000" b="0" i="0" u="none" strike="noStrike" baseline="0" dirty="0">
                          <a:solidFill>
                            <a:schemeClr val="tx1"/>
                          </a:solidFill>
                          <a:effectLst/>
                          <a:latin typeface="+mn-lt"/>
                        </a:rPr>
                        <a:t>crabgrass spp. (50)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73380">
                <a:tc>
                  <a:txBody>
                    <a:bodyPr/>
                    <a:lstStyle/>
                    <a:p>
                      <a:pPr algn="ctr" fontAlgn="b"/>
                      <a:r>
                        <a:rPr lang="en-US" sz="2000" b="0" i="0" u="none" strike="noStrike" dirty="0">
                          <a:solidFill>
                            <a:schemeClr val="dk1"/>
                          </a:solidFill>
                          <a:effectLst/>
                          <a:latin typeface="+mn-lt"/>
                        </a:rPr>
                        <a:t>3</a:t>
                      </a:r>
                      <a:endParaRPr lang="en-US" sz="2000" b="0" i="0" u="none" strike="noStrike" dirty="0">
                        <a:solidFill>
                          <a:srgbClr val="000000"/>
                        </a:solidFill>
                        <a:effectLst/>
                        <a:latin typeface="Calibri"/>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effectLst/>
                          <a:latin typeface="+mn-lt"/>
                        </a:rPr>
                        <a:t>Bromus spp. (44)</a:t>
                      </a:r>
                      <a:endParaRPr lang="en-US" sz="2000" b="0" i="0" u="none" strike="noStrike" dirty="0">
                        <a:solidFill>
                          <a:srgbClr val="000000"/>
                        </a:solidFill>
                        <a:effectLst/>
                        <a:latin typeface="+mn-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73380">
                <a:tc>
                  <a:txBody>
                    <a:bodyPr/>
                    <a:lstStyle/>
                    <a:p>
                      <a:pPr algn="ctr" fontAlgn="b"/>
                      <a:r>
                        <a:rPr lang="en-US" sz="2000" u="none" strike="noStrike" dirty="0">
                          <a:effectLst/>
                        </a:rPr>
                        <a:t>4</a:t>
                      </a:r>
                      <a:endParaRPr lang="en-US" sz="2000" b="0" i="0" u="none" strike="noStrike" dirty="0">
                        <a:solidFill>
                          <a:srgbClr val="000000"/>
                        </a:solidFill>
                        <a:effectLst/>
                        <a:latin typeface="Calibri"/>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common lambsquarters (42)</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73380">
                <a:tc>
                  <a:txBody>
                    <a:bodyPr/>
                    <a:lstStyle/>
                    <a:p>
                      <a:pPr algn="ctr" fontAlgn="b"/>
                      <a:r>
                        <a:rPr lang="en-US" sz="2000" u="none" strike="noStrike" dirty="0">
                          <a:effectLst/>
                        </a:rPr>
                        <a:t>5</a:t>
                      </a:r>
                      <a:endParaRPr lang="en-US" sz="2000" b="0" i="0" u="none" strike="noStrike" dirty="0">
                        <a:solidFill>
                          <a:srgbClr val="000000"/>
                        </a:solidFill>
                        <a:effectLst/>
                        <a:latin typeface="Calibri"/>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2000" b="0" i="0" u="none" strike="noStrike" dirty="0">
                          <a:solidFill>
                            <a:srgbClr val="000000"/>
                          </a:solidFill>
                          <a:effectLst/>
                          <a:latin typeface="+mn-lt"/>
                        </a:rPr>
                        <a:t>pigweed spp. (40)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b="0" i="0" u="none" strike="noStrike" dirty="0">
                          <a:solidFill>
                            <a:srgbClr val="000000"/>
                          </a:solidFill>
                          <a:effectLst/>
                          <a:latin typeface="+mn-lt"/>
                        </a:rPr>
                        <a:t>6</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2000" b="0" i="0" u="none" strike="noStrike" baseline="0" dirty="0">
                          <a:solidFill>
                            <a:srgbClr val="000000"/>
                          </a:solidFill>
                          <a:effectLst/>
                          <a:latin typeface="+mn-lt"/>
                        </a:rPr>
                        <a:t>kochia (36)</a:t>
                      </a:r>
                      <a:endParaRPr lang="en-US" sz="2000" b="0" i="0" u="none" strike="noStrike" dirty="0">
                        <a:solidFill>
                          <a:srgbClr val="000000"/>
                        </a:solidFill>
                        <a:effectLst/>
                        <a:latin typeface="+mn-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73380">
                <a:tc>
                  <a:txBody>
                    <a:bodyPr/>
                    <a:lstStyle/>
                    <a:p>
                      <a:pPr algn="ctr" fontAlgn="b"/>
                      <a:r>
                        <a:rPr lang="en-US" sz="2000" u="none" strike="noStrike" dirty="0">
                          <a:effectLst/>
                        </a:rPr>
                        <a:t>7</a:t>
                      </a:r>
                      <a:endParaRPr lang="en-US" sz="2000" b="0" i="0" u="none" strike="noStrike" dirty="0">
                        <a:solidFill>
                          <a:srgbClr val="000000"/>
                        </a:solidFill>
                        <a:effectLst/>
                        <a:latin typeface="Calibri"/>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Lamium spp. (35)</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73380">
                <a:tc>
                  <a:txBody>
                    <a:bodyPr/>
                    <a:lstStyle/>
                    <a:p>
                      <a:pPr algn="ctr" fontAlgn="b"/>
                      <a:r>
                        <a:rPr lang="en-US" sz="2000" b="0" i="0" u="none" strike="noStrike" dirty="0">
                          <a:solidFill>
                            <a:srgbClr val="000000"/>
                          </a:solidFill>
                          <a:effectLst/>
                          <a:latin typeface="Calibri"/>
                        </a:rPr>
                        <a:t>8</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dandelion (33)</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373380">
                <a:tc>
                  <a:txBody>
                    <a:bodyPr/>
                    <a:lstStyle/>
                    <a:p>
                      <a:pPr algn="ctr" fontAlgn="b"/>
                      <a:r>
                        <a:rPr lang="en-US" sz="2000" b="0" i="0" u="none" strike="noStrike" dirty="0">
                          <a:solidFill>
                            <a:srgbClr val="000000"/>
                          </a:solidFill>
                          <a:effectLst/>
                          <a:latin typeface="Calibri"/>
                        </a:rPr>
                        <a:t>T9</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Canada thistle (32)</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373380">
                <a:tc>
                  <a:txBody>
                    <a:bodyPr/>
                    <a:lstStyle/>
                    <a:p>
                      <a:pPr algn="ctr" fontAlgn="b"/>
                      <a:r>
                        <a:rPr lang="en-US" sz="2000" b="0" i="0" u="none" strike="noStrike" dirty="0">
                          <a:solidFill>
                            <a:srgbClr val="000000"/>
                          </a:solidFill>
                          <a:effectLst/>
                          <a:latin typeface="Calibri"/>
                        </a:rPr>
                        <a:t>T9</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bluegrass spp. (32)</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bl>
          </a:graphicData>
        </a:graphic>
      </p:graphicFrame>
      <p:sp>
        <p:nvSpPr>
          <p:cNvPr id="3" name="TextBox 2">
            <a:extLst>
              <a:ext uri="{FF2B5EF4-FFF2-40B4-BE49-F238E27FC236}">
                <a16:creationId xmlns:a16="http://schemas.microsoft.com/office/drawing/2014/main" id="{3387608E-D289-4A15-69E1-6D4100D6848C}"/>
              </a:ext>
            </a:extLst>
          </p:cNvPr>
          <p:cNvSpPr txBox="1"/>
          <p:nvPr/>
        </p:nvSpPr>
        <p:spPr>
          <a:xfrm>
            <a:off x="4724400" y="2161643"/>
            <a:ext cx="4267200" cy="4431983"/>
          </a:xfrm>
          <a:prstGeom prst="rect">
            <a:avLst/>
          </a:prstGeom>
          <a:noFill/>
        </p:spPr>
        <p:txBody>
          <a:bodyPr wrap="square" rtlCol="0">
            <a:spAutoFit/>
          </a:bodyPr>
          <a:lstStyle/>
          <a:p>
            <a:pPr marL="231775" indent="-231775" algn="l"/>
            <a:endParaRPr lang="en-US" sz="1000" b="1" dirty="0">
              <a:solidFill>
                <a:schemeClr val="bg1"/>
              </a:solidFill>
            </a:endParaRPr>
          </a:p>
          <a:p>
            <a:pPr marL="109538" indent="-109538" algn="l">
              <a:buFontTx/>
              <a:buChar char="-"/>
            </a:pPr>
            <a:r>
              <a:rPr lang="en-US" sz="1600" dirty="0">
                <a:solidFill>
                  <a:schemeClr val="bg1"/>
                </a:solidFill>
              </a:rPr>
              <a:t>foxtail spp. included green, giant and yellow foxtail.</a:t>
            </a:r>
          </a:p>
          <a:p>
            <a:pPr marL="109538" indent="-109538" algn="l">
              <a:buFontTx/>
              <a:buChar char="-"/>
            </a:pPr>
            <a:endParaRPr lang="en-US" sz="1600" dirty="0">
              <a:solidFill>
                <a:schemeClr val="bg1"/>
              </a:solidFill>
            </a:endParaRPr>
          </a:p>
          <a:p>
            <a:pPr marL="109538" indent="-109538" algn="l">
              <a:buFontTx/>
              <a:buChar char="-"/>
            </a:pPr>
            <a:r>
              <a:rPr lang="en-US" sz="1600" dirty="0">
                <a:solidFill>
                  <a:schemeClr val="bg1"/>
                </a:solidFill>
              </a:rPr>
              <a:t>crabgrass spp. included large, smooth and southern crabgrass.</a:t>
            </a:r>
          </a:p>
          <a:p>
            <a:pPr marL="109538" indent="-109538" algn="l">
              <a:buFontTx/>
              <a:buChar char="-"/>
            </a:pPr>
            <a:endParaRPr lang="en-US" sz="1600" dirty="0">
              <a:solidFill>
                <a:schemeClr val="bg1"/>
              </a:solidFill>
            </a:endParaRPr>
          </a:p>
          <a:p>
            <a:pPr marL="109538" indent="-109538" algn="l">
              <a:buFontTx/>
              <a:buChar char="-"/>
            </a:pPr>
            <a:r>
              <a:rPr lang="en-US" sz="1600" dirty="0">
                <a:solidFill>
                  <a:schemeClr val="bg1"/>
                </a:solidFill>
              </a:rPr>
              <a:t>pigweed spp. included redroot, smooth, and tumble pigweed. </a:t>
            </a:r>
          </a:p>
          <a:p>
            <a:pPr marL="109538" indent="-109538" algn="l">
              <a:buFontTx/>
              <a:buChar char="-"/>
            </a:pPr>
            <a:endParaRPr lang="en-US" sz="1600" dirty="0">
              <a:solidFill>
                <a:schemeClr val="bg1"/>
              </a:solidFill>
            </a:endParaRPr>
          </a:p>
          <a:p>
            <a:pPr marL="109538" indent="-109538" algn="l">
              <a:buFontTx/>
              <a:buChar char="-"/>
            </a:pPr>
            <a:r>
              <a:rPr lang="en-US" sz="1600" dirty="0">
                <a:solidFill>
                  <a:schemeClr val="bg1"/>
                </a:solidFill>
              </a:rPr>
              <a:t>Bromus spp. included downy, smooth, and Japanese brome, cheat, and </a:t>
            </a:r>
            <a:r>
              <a:rPr lang="en-US" sz="1600" dirty="0" err="1">
                <a:solidFill>
                  <a:schemeClr val="bg1"/>
                </a:solidFill>
              </a:rPr>
              <a:t>rescuegrass</a:t>
            </a:r>
            <a:r>
              <a:rPr lang="en-US" sz="1600" dirty="0">
                <a:solidFill>
                  <a:schemeClr val="bg1"/>
                </a:solidFill>
              </a:rPr>
              <a:t>.</a:t>
            </a:r>
          </a:p>
          <a:p>
            <a:pPr marL="109538" indent="-109538" algn="l">
              <a:buFontTx/>
              <a:buChar char="-"/>
            </a:pPr>
            <a:endParaRPr lang="en-US" sz="1600" dirty="0">
              <a:solidFill>
                <a:schemeClr val="bg1"/>
              </a:solidFill>
            </a:endParaRPr>
          </a:p>
          <a:p>
            <a:pPr marL="109538" indent="-109538" algn="l">
              <a:buFontTx/>
              <a:buChar char="-"/>
            </a:pPr>
            <a:r>
              <a:rPr lang="en-US" sz="1600" dirty="0">
                <a:solidFill>
                  <a:schemeClr val="bg1"/>
                </a:solidFill>
              </a:rPr>
              <a:t>Lamium spp. included henbit and purple deadnettle. </a:t>
            </a:r>
          </a:p>
          <a:p>
            <a:pPr marL="109538" indent="-109538" algn="l">
              <a:buFontTx/>
              <a:buChar char="-"/>
            </a:pPr>
            <a:endParaRPr lang="en-US" sz="1600" dirty="0">
              <a:solidFill>
                <a:schemeClr val="bg1"/>
              </a:solidFill>
            </a:endParaRPr>
          </a:p>
          <a:p>
            <a:pPr marL="109538" indent="-109538" algn="l">
              <a:buFontTx/>
              <a:buChar char="-"/>
            </a:pPr>
            <a:r>
              <a:rPr lang="en-US" sz="1600" dirty="0">
                <a:solidFill>
                  <a:schemeClr val="bg1"/>
                </a:solidFill>
              </a:rPr>
              <a:t>bluegrass spp. included annual, roughstalk, and Kentucky bluegrass</a:t>
            </a:r>
          </a:p>
        </p:txBody>
      </p:sp>
    </p:spTree>
    <p:extLst>
      <p:ext uri="{BB962C8B-B14F-4D97-AF65-F5344CB8AC3E}">
        <p14:creationId xmlns:p14="http://schemas.microsoft.com/office/powerpoint/2010/main" val="370111332"/>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30175"/>
            <a:ext cx="7772400" cy="1470025"/>
          </a:xfrm>
          <a:prstGeom prst="rect">
            <a:avLst/>
          </a:prstGeom>
          <a:noFill/>
          <a:ln w="9525">
            <a:noFill/>
            <a:miter lim="800000"/>
            <a:headEnd/>
            <a:tailEnd/>
          </a:ln>
        </p:spPr>
        <p:txBody>
          <a:bodyPr anchor="ctr"/>
          <a:lstStyle/>
          <a:p>
            <a:endParaRPr lang="en-US" altLang="en-US" sz="4400" dirty="0">
              <a:solidFill>
                <a:srgbClr val="FFFF00"/>
              </a:solidFill>
            </a:endParaRPr>
          </a:p>
        </p:txBody>
      </p:sp>
      <p:sp>
        <p:nvSpPr>
          <p:cNvPr id="15363" name="Rectangle 7"/>
          <p:cNvSpPr>
            <a:spLocks noChangeArrowheads="1"/>
          </p:cNvSpPr>
          <p:nvPr/>
        </p:nvSpPr>
        <p:spPr bwMode="auto">
          <a:xfrm>
            <a:off x="152400" y="121920"/>
            <a:ext cx="8839200" cy="1325880"/>
          </a:xfrm>
          <a:prstGeom prst="rect">
            <a:avLst/>
          </a:prstGeom>
          <a:noFill/>
          <a:ln w="9525">
            <a:noFill/>
            <a:miter lim="800000"/>
            <a:headEnd/>
            <a:tailEnd/>
          </a:ln>
        </p:spPr>
        <p:txBody>
          <a:bodyPr anchor="ctr"/>
          <a:lstStyle/>
          <a:p>
            <a:r>
              <a:rPr lang="en-US" altLang="en-US" sz="3200" dirty="0">
                <a:solidFill>
                  <a:srgbClr val="FFFF00"/>
                </a:solidFill>
              </a:rPr>
              <a:t>Top 10 Most </a:t>
            </a:r>
            <a:r>
              <a:rPr lang="en-US" altLang="en-US" sz="3200" dirty="0">
                <a:solidFill>
                  <a:srgbClr val="FF6600"/>
                </a:solidFill>
              </a:rPr>
              <a:t>Troublesome</a:t>
            </a:r>
            <a:r>
              <a:rPr lang="en-US" altLang="en-US" sz="3200" dirty="0">
                <a:solidFill>
                  <a:srgbClr val="FFFF00"/>
                </a:solidFill>
              </a:rPr>
              <a:t> Weeds among </a:t>
            </a:r>
            <a:r>
              <a:rPr lang="en-US" altLang="en-US" sz="3200" dirty="0">
                <a:solidFill>
                  <a:srgbClr val="FF6600"/>
                </a:solidFill>
              </a:rPr>
              <a:t>all</a:t>
            </a:r>
            <a:r>
              <a:rPr lang="en-US" altLang="en-US" sz="3200" dirty="0">
                <a:solidFill>
                  <a:srgbClr val="FFFF00"/>
                </a:solidFill>
              </a:rPr>
              <a:t> Grass Crops, Pasture, &amp; Turf</a:t>
            </a:r>
          </a:p>
          <a:p>
            <a:r>
              <a:rPr lang="en-US" altLang="en-US" sz="2400" dirty="0">
                <a:solidFill>
                  <a:srgbClr val="FFFF00"/>
                </a:solidFill>
              </a:rPr>
              <a:t>(258 total survey respondents)</a:t>
            </a:r>
          </a:p>
        </p:txBody>
      </p:sp>
      <p:sp>
        <p:nvSpPr>
          <p:cNvPr id="15364" name="Rectangle 5"/>
          <p:cNvSpPr>
            <a:spLocks noChangeArrowheads="1"/>
          </p:cNvSpPr>
          <p:nvPr/>
        </p:nvSpPr>
        <p:spPr bwMode="auto">
          <a:xfrm>
            <a:off x="0" y="1524000"/>
            <a:ext cx="8235950" cy="76200"/>
          </a:xfrm>
          <a:prstGeom prst="rect">
            <a:avLst/>
          </a:prstGeom>
          <a:gradFill rotWithShape="0">
            <a:gsLst>
              <a:gs pos="0">
                <a:srgbClr val="FFFF00"/>
              </a:gs>
              <a:gs pos="50000">
                <a:srgbClr val="FF9966"/>
              </a:gs>
              <a:gs pos="100000">
                <a:srgbClr val="FFFF00"/>
              </a:gs>
            </a:gsLst>
            <a:lin ang="0" scaled="1"/>
          </a:gradFill>
          <a:ln w="28575">
            <a:solidFill>
              <a:schemeClr val="tx1"/>
            </a:solidFill>
            <a:miter lim="800000"/>
            <a:headEnd/>
            <a:tailEnd/>
          </a:ln>
        </p:spPr>
        <p:txBody>
          <a:bodyPr wrap="none" anchor="ctr"/>
          <a:lstStyle/>
          <a:p>
            <a:endParaRPr lang="en-US" altLang="en-US" dirty="0"/>
          </a:p>
        </p:txBody>
      </p:sp>
      <p:sp>
        <p:nvSpPr>
          <p:cNvPr id="15366" name="TextBox 13"/>
          <p:cNvSpPr txBox="1">
            <a:spLocks noChangeArrowheads="1"/>
          </p:cNvSpPr>
          <p:nvPr/>
        </p:nvSpPr>
        <p:spPr bwMode="auto">
          <a:xfrm>
            <a:off x="909103" y="1600200"/>
            <a:ext cx="2977097" cy="954107"/>
          </a:xfrm>
          <a:prstGeom prst="rect">
            <a:avLst/>
          </a:prstGeom>
          <a:noFill/>
          <a:ln w="9525">
            <a:noFill/>
            <a:miter lim="800000"/>
            <a:headEnd/>
            <a:tailEnd/>
          </a:ln>
        </p:spPr>
        <p:txBody>
          <a:bodyPr wrap="none">
            <a:spAutoFit/>
          </a:bodyPr>
          <a:lstStyle/>
          <a:p>
            <a:r>
              <a:rPr lang="en-US" altLang="en-US" sz="2800" b="1" u="sng" dirty="0">
                <a:solidFill>
                  <a:srgbClr val="FF6600"/>
                </a:solidFill>
              </a:rPr>
              <a:t>MOST </a:t>
            </a:r>
          </a:p>
          <a:p>
            <a:r>
              <a:rPr lang="en-US" altLang="en-US" sz="2800" b="1" u="sng" dirty="0">
                <a:solidFill>
                  <a:srgbClr val="FF6600"/>
                </a:solidFill>
              </a:rPr>
              <a:t>TROUBLESOME</a:t>
            </a:r>
          </a:p>
        </p:txBody>
      </p:sp>
      <p:graphicFrame>
        <p:nvGraphicFramePr>
          <p:cNvPr id="5" name="Table 4"/>
          <p:cNvGraphicFramePr>
            <a:graphicFrameLocks noGrp="1"/>
          </p:cNvGraphicFramePr>
          <p:nvPr>
            <p:extLst>
              <p:ext uri="{D42A27DB-BD31-4B8C-83A1-F6EECF244321}">
                <p14:modId xmlns:p14="http://schemas.microsoft.com/office/powerpoint/2010/main" val="96989225"/>
              </p:ext>
            </p:extLst>
          </p:nvPr>
        </p:nvGraphicFramePr>
        <p:xfrm>
          <a:off x="228600" y="2598420"/>
          <a:ext cx="4267200" cy="3733800"/>
        </p:xfrm>
        <a:graphic>
          <a:graphicData uri="http://schemas.openxmlformats.org/drawingml/2006/table">
            <a:tbl>
              <a:tblPr>
                <a:tableStyleId>{5C22544A-7EE6-4342-B048-85BDC9FD1C3A}</a:tableStyleId>
              </a:tblPr>
              <a:tblGrid>
                <a:gridCol w="723900">
                  <a:extLst>
                    <a:ext uri="{9D8B030D-6E8A-4147-A177-3AD203B41FA5}">
                      <a16:colId xmlns:a16="http://schemas.microsoft.com/office/drawing/2014/main" val="20000"/>
                    </a:ext>
                  </a:extLst>
                </a:gridCol>
                <a:gridCol w="3543300">
                  <a:extLst>
                    <a:ext uri="{9D8B030D-6E8A-4147-A177-3AD203B41FA5}">
                      <a16:colId xmlns:a16="http://schemas.microsoft.com/office/drawing/2014/main" val="20001"/>
                    </a:ext>
                  </a:extLst>
                </a:gridCol>
              </a:tblGrid>
              <a:tr h="373380">
                <a:tc>
                  <a:txBody>
                    <a:bodyPr/>
                    <a:lstStyle/>
                    <a:p>
                      <a:pPr algn="ctr" fontAlgn="b"/>
                      <a:r>
                        <a:rPr lang="en-US" sz="2000" u="none" strike="noStrike" dirty="0">
                          <a:effectLst/>
                          <a:latin typeface="+mn-lt"/>
                        </a:rPr>
                        <a:t>1</a:t>
                      </a:r>
                      <a:endParaRPr lang="en-US" sz="2000" b="0" i="0" u="none" strike="noStrike" dirty="0">
                        <a:solidFill>
                          <a:srgbClr val="000000"/>
                        </a:solidFill>
                        <a:effectLst/>
                        <a:latin typeface="+mn-lt"/>
                      </a:endParaRPr>
                    </a:p>
                  </a:txBody>
                  <a:tcPr marL="7620" marR="7620" marT="7620" marB="0" anchor="b"/>
                </a:tc>
                <a:tc>
                  <a:txBody>
                    <a:bodyPr/>
                    <a:lstStyle/>
                    <a:p>
                      <a:pPr algn="l" fontAlgn="b"/>
                      <a:r>
                        <a:rPr lang="en-US" sz="2000" b="0" i="0" u="none" strike="noStrike" baseline="0" dirty="0">
                          <a:solidFill>
                            <a:schemeClr val="dk1"/>
                          </a:solidFill>
                          <a:effectLst/>
                          <a:latin typeface="+mn-lt"/>
                        </a:rPr>
                        <a:t>Bromus spp. (48)</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0"/>
                  </a:ext>
                </a:extLst>
              </a:tr>
              <a:tr h="373380">
                <a:tc>
                  <a:txBody>
                    <a:bodyPr/>
                    <a:lstStyle/>
                    <a:p>
                      <a:pPr algn="ctr" fontAlgn="b"/>
                      <a:r>
                        <a:rPr lang="en-US" sz="2000" b="0" i="0" u="none" strike="noStrike" dirty="0">
                          <a:solidFill>
                            <a:schemeClr val="dk1"/>
                          </a:solidFill>
                          <a:effectLst/>
                          <a:latin typeface="+mn-lt"/>
                        </a:rPr>
                        <a:t>2</a:t>
                      </a:r>
                      <a:endParaRPr lang="en-US" sz="2000" b="0" i="0" u="none" strike="noStrike" dirty="0">
                        <a:solidFill>
                          <a:srgbClr val="000000"/>
                        </a:solidFill>
                        <a:effectLst/>
                        <a:latin typeface="+mn-lt"/>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foxtail spp. (46)</a:t>
                      </a:r>
                    </a:p>
                  </a:txBody>
                  <a:tcPr marL="7620" marR="7620" marT="7620" marB="0" anchor="b"/>
                </a:tc>
                <a:extLst>
                  <a:ext uri="{0D108BD9-81ED-4DB2-BD59-A6C34878D82A}">
                    <a16:rowId xmlns:a16="http://schemas.microsoft.com/office/drawing/2014/main" val="10001"/>
                  </a:ext>
                </a:extLst>
              </a:tr>
              <a:tr h="373380">
                <a:tc>
                  <a:txBody>
                    <a:bodyPr/>
                    <a:lstStyle/>
                    <a:p>
                      <a:pPr algn="ctr" fontAlgn="b"/>
                      <a:r>
                        <a:rPr lang="en-US" sz="2000" u="none" strike="noStrike" dirty="0">
                          <a:effectLst/>
                          <a:latin typeface="+mn-lt"/>
                        </a:rPr>
                        <a:t>3</a:t>
                      </a:r>
                      <a:endParaRPr lang="en-US" sz="2000" b="0" i="0" u="none" strike="noStrike" dirty="0">
                        <a:solidFill>
                          <a:srgbClr val="000000"/>
                        </a:solidFill>
                        <a:effectLst/>
                        <a:latin typeface="+mn-lt"/>
                      </a:endParaRPr>
                    </a:p>
                  </a:txBody>
                  <a:tcPr marL="7620" marR="7620" marT="7620" marB="0" anchor="b"/>
                </a:tc>
                <a:tc>
                  <a:txBody>
                    <a:bodyPr/>
                    <a:lstStyle/>
                    <a:p>
                      <a:pPr algn="l" fontAlgn="b"/>
                      <a:r>
                        <a:rPr lang="en-US" sz="2000" b="0" i="0" u="none" strike="noStrike" baseline="0" dirty="0">
                          <a:solidFill>
                            <a:schemeClr val="dk1"/>
                          </a:solidFill>
                          <a:effectLst/>
                          <a:latin typeface="+mn-lt"/>
                        </a:rPr>
                        <a:t>kochia (43)</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2"/>
                  </a:ext>
                </a:extLst>
              </a:tr>
              <a:tr h="373380">
                <a:tc>
                  <a:txBody>
                    <a:bodyPr/>
                    <a:lstStyle/>
                    <a:p>
                      <a:pPr algn="ctr" fontAlgn="b"/>
                      <a:r>
                        <a:rPr lang="en-US" sz="2000" u="none" strike="noStrike" dirty="0">
                          <a:effectLst/>
                          <a:latin typeface="+mn-lt"/>
                        </a:rPr>
                        <a:t>4</a:t>
                      </a:r>
                      <a:endParaRPr lang="en-US" sz="2000" b="0" i="0" u="none" strike="noStrike" dirty="0">
                        <a:solidFill>
                          <a:srgbClr val="000000"/>
                        </a:solidFill>
                        <a:effectLst/>
                        <a:latin typeface="+mn-lt"/>
                      </a:endParaRP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chemeClr val="dk1"/>
                          </a:solidFill>
                          <a:effectLst/>
                          <a:latin typeface="+mn-lt"/>
                        </a:rPr>
                        <a:t>bluegrass spp. </a:t>
                      </a:r>
                      <a:r>
                        <a:rPr lang="en-US" sz="2000" b="0" i="0" u="none" strike="noStrike" baseline="0" dirty="0">
                          <a:solidFill>
                            <a:schemeClr val="dk1"/>
                          </a:solidFill>
                          <a:effectLst/>
                          <a:latin typeface="+mn-lt"/>
                        </a:rPr>
                        <a:t>(40)</a:t>
                      </a:r>
                      <a:endParaRPr lang="en-US" sz="2000" b="0"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0003"/>
                  </a:ext>
                </a:extLst>
              </a:tr>
              <a:tr h="373380">
                <a:tc>
                  <a:txBody>
                    <a:bodyPr/>
                    <a:lstStyle/>
                    <a:p>
                      <a:pPr algn="ctr" fontAlgn="b"/>
                      <a:r>
                        <a:rPr lang="en-US" sz="2000" b="0" i="0" u="none" strike="noStrike" dirty="0">
                          <a:solidFill>
                            <a:schemeClr val="tx1"/>
                          </a:solidFill>
                          <a:effectLst/>
                          <a:latin typeface="+mn-lt"/>
                        </a:rPr>
                        <a:t>5</a:t>
                      </a:r>
                    </a:p>
                  </a:txBody>
                  <a:tcPr marL="7620" marR="7620" marT="762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Canada thistle (36)</a:t>
                      </a:r>
                    </a:p>
                  </a:txBody>
                  <a:tcPr marL="7620" marR="7620" marT="7620" marB="0" anchor="b"/>
                </a:tc>
                <a:extLst>
                  <a:ext uri="{0D108BD9-81ED-4DB2-BD59-A6C34878D82A}">
                    <a16:rowId xmlns:a16="http://schemas.microsoft.com/office/drawing/2014/main" val="751781723"/>
                  </a:ext>
                </a:extLst>
              </a:tr>
              <a:tr h="373380">
                <a:tc>
                  <a:txBody>
                    <a:bodyPr/>
                    <a:lstStyle/>
                    <a:p>
                      <a:pPr algn="ctr" fontAlgn="b"/>
                      <a:r>
                        <a:rPr lang="en-US" sz="2000" u="none" strike="noStrike" dirty="0">
                          <a:effectLst/>
                          <a:latin typeface="+mn-lt"/>
                        </a:rPr>
                        <a:t>6</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johnsongrass (34)</a:t>
                      </a:r>
                    </a:p>
                  </a:txBody>
                  <a:tcPr marL="7620" marR="7620" marT="7620" marB="0" anchor="b">
                    <a:solidFill>
                      <a:schemeClr val="bg1"/>
                    </a:solidFill>
                  </a:tcPr>
                </a:tc>
                <a:extLst>
                  <a:ext uri="{0D108BD9-81ED-4DB2-BD59-A6C34878D82A}">
                    <a16:rowId xmlns:a16="http://schemas.microsoft.com/office/drawing/2014/main" val="10004"/>
                  </a:ext>
                </a:extLst>
              </a:tr>
              <a:tr h="373380">
                <a:tc>
                  <a:txBody>
                    <a:bodyPr/>
                    <a:lstStyle/>
                    <a:p>
                      <a:pPr algn="ctr" fontAlgn="b"/>
                      <a:r>
                        <a:rPr lang="en-US" sz="2000" b="0" i="0" u="none" strike="noStrike" dirty="0">
                          <a:solidFill>
                            <a:schemeClr val="dk1"/>
                          </a:solidFill>
                          <a:effectLst/>
                          <a:latin typeface="+mn-lt"/>
                        </a:rPr>
                        <a:t>7</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Palmer amaranth (30)</a:t>
                      </a:r>
                    </a:p>
                  </a:txBody>
                  <a:tcPr marL="7620" marR="7620" marT="7620" marB="0" anchor="b">
                    <a:solidFill>
                      <a:schemeClr val="bg1"/>
                    </a:solidFill>
                  </a:tcPr>
                </a:tc>
                <a:extLst>
                  <a:ext uri="{0D108BD9-81ED-4DB2-BD59-A6C34878D82A}">
                    <a16:rowId xmlns:a16="http://schemas.microsoft.com/office/drawing/2014/main" val="10005"/>
                  </a:ext>
                </a:extLst>
              </a:tr>
              <a:tr h="373380">
                <a:tc>
                  <a:txBody>
                    <a:bodyPr/>
                    <a:lstStyle/>
                    <a:p>
                      <a:pPr algn="ctr" fontAlgn="b"/>
                      <a:r>
                        <a:rPr lang="en-US" sz="2000" u="none" strike="noStrike" dirty="0">
                          <a:effectLst/>
                          <a:latin typeface="+mn-lt"/>
                        </a:rPr>
                        <a:t>8</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nutsedge spp. (28)</a:t>
                      </a:r>
                    </a:p>
                  </a:txBody>
                  <a:tcPr marL="7620" marR="7620" marT="7620" marB="0" anchor="b">
                    <a:solidFill>
                      <a:schemeClr val="bg1"/>
                    </a:solidFill>
                  </a:tcPr>
                </a:tc>
                <a:extLst>
                  <a:ext uri="{0D108BD9-81ED-4DB2-BD59-A6C34878D82A}">
                    <a16:rowId xmlns:a16="http://schemas.microsoft.com/office/drawing/2014/main" val="10006"/>
                  </a:ext>
                </a:extLst>
              </a:tr>
              <a:tr h="373380">
                <a:tc>
                  <a:txBody>
                    <a:bodyPr/>
                    <a:lstStyle/>
                    <a:p>
                      <a:pPr algn="ctr" fontAlgn="b"/>
                      <a:r>
                        <a:rPr lang="en-US" sz="2000" b="0" i="0" u="none" strike="noStrike" dirty="0">
                          <a:solidFill>
                            <a:schemeClr val="dk1"/>
                          </a:solidFill>
                          <a:effectLst/>
                          <a:latin typeface="+mn-lt"/>
                        </a:rPr>
                        <a:t>9</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baseline="0" dirty="0">
                          <a:solidFill>
                            <a:srgbClr val="000000"/>
                          </a:solidFill>
                          <a:effectLst/>
                          <a:latin typeface="+mn-lt"/>
                        </a:rPr>
                        <a:t>morningglory spp.  (27)</a:t>
                      </a:r>
                      <a:endParaRPr lang="en-US" sz="2000" b="0" i="0" u="none" strike="noStrike" dirty="0">
                        <a:solidFill>
                          <a:srgbClr val="000000"/>
                        </a:solidFill>
                        <a:effectLst/>
                        <a:latin typeface="+mn-lt"/>
                      </a:endParaRPr>
                    </a:p>
                  </a:txBody>
                  <a:tcPr marL="7620" marR="7620" marT="7620" marB="0" anchor="b">
                    <a:solidFill>
                      <a:schemeClr val="bg1"/>
                    </a:solidFill>
                  </a:tcPr>
                </a:tc>
                <a:extLst>
                  <a:ext uri="{0D108BD9-81ED-4DB2-BD59-A6C34878D82A}">
                    <a16:rowId xmlns:a16="http://schemas.microsoft.com/office/drawing/2014/main" val="10009"/>
                  </a:ext>
                </a:extLst>
              </a:tr>
              <a:tr h="373380">
                <a:tc>
                  <a:txBody>
                    <a:bodyPr/>
                    <a:lstStyle/>
                    <a:p>
                      <a:pPr algn="ctr" fontAlgn="b"/>
                      <a:r>
                        <a:rPr lang="en-US" sz="2000" b="0" i="0" u="none" strike="noStrike" dirty="0">
                          <a:solidFill>
                            <a:schemeClr val="dk1"/>
                          </a:solidFill>
                          <a:effectLst/>
                          <a:latin typeface="+mn-lt"/>
                        </a:rPr>
                        <a:t>T10</a:t>
                      </a:r>
                      <a:endParaRPr lang="en-US" sz="2000" b="0" i="0" u="none" strike="noStrike" dirty="0">
                        <a:solidFill>
                          <a:srgbClr val="000000"/>
                        </a:solidFill>
                        <a:effectLst/>
                        <a:latin typeface="+mn-lt"/>
                      </a:endParaRPr>
                    </a:p>
                  </a:txBody>
                  <a:tcPr marL="7620" marR="7620" marT="7620" marB="0" anchor="b">
                    <a:solidFill>
                      <a:schemeClr val="bg1"/>
                    </a:solidFill>
                  </a:tcPr>
                </a:tc>
                <a:tc>
                  <a:txBody>
                    <a:bodyPr/>
                    <a:lstStyle/>
                    <a:p>
                      <a:pPr algn="l" fontAlgn="b"/>
                      <a:r>
                        <a:rPr lang="en-US" sz="2000" b="0" i="0" u="none" strike="noStrike" dirty="0">
                          <a:solidFill>
                            <a:srgbClr val="000000"/>
                          </a:solidFill>
                          <a:effectLst/>
                          <a:latin typeface="+mn-lt"/>
                        </a:rPr>
                        <a:t>2-way tie (25)</a:t>
                      </a:r>
                    </a:p>
                  </a:txBody>
                  <a:tcPr marL="7620" marR="7620" marT="7620" marB="0" anchor="b">
                    <a:solidFill>
                      <a:schemeClr val="bg1"/>
                    </a:solidFill>
                  </a:tcPr>
                </a:tc>
                <a:extLst>
                  <a:ext uri="{0D108BD9-81ED-4DB2-BD59-A6C34878D82A}">
                    <a16:rowId xmlns:a16="http://schemas.microsoft.com/office/drawing/2014/main" val="10007"/>
                  </a:ext>
                </a:extLst>
              </a:tr>
            </a:tbl>
          </a:graphicData>
        </a:graphic>
      </p:graphicFrame>
      <p:sp>
        <p:nvSpPr>
          <p:cNvPr id="2" name="TextBox 1">
            <a:extLst>
              <a:ext uri="{FF2B5EF4-FFF2-40B4-BE49-F238E27FC236}">
                <a16:creationId xmlns:a16="http://schemas.microsoft.com/office/drawing/2014/main" id="{E086A9FD-6C7C-8FCB-652B-9E2757CA68A5}"/>
              </a:ext>
            </a:extLst>
          </p:cNvPr>
          <p:cNvSpPr txBox="1"/>
          <p:nvPr/>
        </p:nvSpPr>
        <p:spPr>
          <a:xfrm>
            <a:off x="4681086" y="1905000"/>
            <a:ext cx="4267200" cy="4678204"/>
          </a:xfrm>
          <a:prstGeom prst="rect">
            <a:avLst/>
          </a:prstGeom>
          <a:noFill/>
        </p:spPr>
        <p:txBody>
          <a:bodyPr wrap="square" rtlCol="0">
            <a:spAutoFit/>
          </a:bodyPr>
          <a:lstStyle/>
          <a:p>
            <a:pPr marL="231775" indent="-231775" algn="l"/>
            <a:endParaRPr lang="en-US" sz="1000" b="1" dirty="0">
              <a:solidFill>
                <a:schemeClr val="bg1"/>
              </a:solidFill>
            </a:endParaRPr>
          </a:p>
          <a:p>
            <a:pPr marL="109538" indent="-109538" algn="l">
              <a:buFontTx/>
              <a:buChar char="-"/>
            </a:pPr>
            <a:r>
              <a:rPr lang="en-US" sz="1600" dirty="0">
                <a:solidFill>
                  <a:schemeClr val="bg1"/>
                </a:solidFill>
              </a:rPr>
              <a:t>foxtail spp. included green, giant and yellow foxtail.</a:t>
            </a:r>
            <a:br>
              <a:rPr lang="en-US" sz="1600" dirty="0">
                <a:solidFill>
                  <a:schemeClr val="bg1"/>
                </a:solidFill>
              </a:rPr>
            </a:br>
            <a:endParaRPr lang="en-US" sz="1600" dirty="0">
              <a:solidFill>
                <a:schemeClr val="bg1"/>
              </a:solidFill>
            </a:endParaRPr>
          </a:p>
          <a:p>
            <a:pPr marL="109538" indent="-109538" algn="l">
              <a:buFontTx/>
              <a:buChar char="-"/>
            </a:pPr>
            <a:r>
              <a:rPr lang="en-US" sz="1600" dirty="0">
                <a:solidFill>
                  <a:schemeClr val="bg1"/>
                </a:solidFill>
              </a:rPr>
              <a:t>Bromus spp. included downy, smooth, and Japanese brome, cheat, and rescuegrass.</a:t>
            </a:r>
            <a:br>
              <a:rPr lang="en-US" sz="1600" dirty="0">
                <a:solidFill>
                  <a:schemeClr val="bg1"/>
                </a:solidFill>
              </a:rPr>
            </a:br>
            <a:endParaRPr lang="en-US" sz="1600" dirty="0">
              <a:solidFill>
                <a:schemeClr val="bg1"/>
              </a:solidFill>
            </a:endParaRPr>
          </a:p>
          <a:p>
            <a:pPr marL="109538" indent="-109538" algn="l">
              <a:buFontTx/>
              <a:buChar char="-"/>
            </a:pPr>
            <a:r>
              <a:rPr lang="en-US" sz="1600" dirty="0">
                <a:solidFill>
                  <a:schemeClr val="bg1"/>
                </a:solidFill>
              </a:rPr>
              <a:t>bluegrass spp. included annual, roughstalk, and Kentucky bluegrass</a:t>
            </a:r>
          </a:p>
          <a:p>
            <a:pPr marL="109538" indent="-109538" algn="l">
              <a:buFontTx/>
              <a:buChar char="-"/>
            </a:pPr>
            <a:endParaRPr lang="en-US" sz="1600" dirty="0">
              <a:solidFill>
                <a:schemeClr val="bg1"/>
              </a:solidFill>
            </a:endParaRPr>
          </a:p>
          <a:p>
            <a:pPr marL="109538" indent="-109538" algn="l">
              <a:buFontTx/>
              <a:buChar char="-"/>
            </a:pPr>
            <a:r>
              <a:rPr lang="en-US" sz="1600" dirty="0">
                <a:solidFill>
                  <a:schemeClr val="bg1"/>
                </a:solidFill>
              </a:rPr>
              <a:t>nutsedge spp. included yellow and purple nutsedge, and rice flatsedge</a:t>
            </a:r>
          </a:p>
          <a:p>
            <a:pPr marL="109538" indent="-109538" algn="l">
              <a:buFontTx/>
              <a:buChar char="-"/>
            </a:pPr>
            <a:endParaRPr lang="en-US" sz="1600" dirty="0">
              <a:solidFill>
                <a:schemeClr val="bg1"/>
              </a:solidFill>
            </a:endParaRPr>
          </a:p>
          <a:p>
            <a:pPr marL="109538" indent="-109538" algn="l">
              <a:buFontTx/>
              <a:buChar char="-"/>
            </a:pPr>
            <a:r>
              <a:rPr lang="en-US" sz="1600" dirty="0">
                <a:solidFill>
                  <a:schemeClr val="bg1"/>
                </a:solidFill>
              </a:rPr>
              <a:t>morningglory spp. included ivyleaf, pitted and smallflower morningglory.</a:t>
            </a:r>
          </a:p>
          <a:p>
            <a:pPr marL="109538" indent="-109538" algn="l">
              <a:buFontTx/>
              <a:buChar char="-"/>
            </a:pPr>
            <a:endParaRPr lang="en-US" sz="1600" dirty="0">
              <a:solidFill>
                <a:schemeClr val="bg1"/>
              </a:solidFill>
            </a:endParaRPr>
          </a:p>
          <a:p>
            <a:pPr marL="109538" indent="-109538" algn="l">
              <a:buFontTx/>
              <a:buChar char="-"/>
            </a:pPr>
            <a:r>
              <a:rPr lang="en-US" sz="1600" dirty="0">
                <a:solidFill>
                  <a:schemeClr val="bg1"/>
                </a:solidFill>
              </a:rPr>
              <a:t>T10 was a 2-way tie between waterhemp, and Italian ryegrass</a:t>
            </a:r>
          </a:p>
          <a:p>
            <a:pPr marL="109538" indent="-109538" algn="l">
              <a:buFontTx/>
              <a:buChar char="-"/>
            </a:pPr>
            <a:endParaRPr lang="en-US" sz="1600" dirty="0">
              <a:solidFill>
                <a:schemeClr val="bg1"/>
              </a:solidFill>
            </a:endParaRPr>
          </a:p>
        </p:txBody>
      </p:sp>
    </p:spTree>
    <p:extLst>
      <p:ext uri="{BB962C8B-B14F-4D97-AF65-F5344CB8AC3E}">
        <p14:creationId xmlns:p14="http://schemas.microsoft.com/office/powerpoint/2010/main" val="365809320"/>
      </p:ext>
    </p:extLst>
  </p:cSld>
  <p:clrMapOvr>
    <a:masterClrMapping/>
  </p:clrMapOvr>
  <p:transition spd="slow"/>
</p:sld>
</file>

<file path=ppt/theme/theme1.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7D619C967AEFC43814CDDD4779C88A9" ma:contentTypeVersion="13" ma:contentTypeDescription="Create a new document." ma:contentTypeScope="" ma:versionID="79ff6577e4212b3195549177f5def72e">
  <xsd:schema xmlns:xsd="http://www.w3.org/2001/XMLSchema" xmlns:xs="http://www.w3.org/2001/XMLSchema" xmlns:p="http://schemas.microsoft.com/office/2006/metadata/properties" xmlns:ns3="d0ade8d5-d1b5-42f7-a92a-6c5187e9489b" xmlns:ns4="42a5b1e9-e2fe-4298-9412-7f2c6a738433" targetNamespace="http://schemas.microsoft.com/office/2006/metadata/properties" ma:root="true" ma:fieldsID="2cbcaac198f43fffa7d571fc1e9ec6dd" ns3:_="" ns4:_="">
    <xsd:import namespace="d0ade8d5-d1b5-42f7-a92a-6c5187e9489b"/>
    <xsd:import namespace="42a5b1e9-e2fe-4298-9412-7f2c6a73843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de8d5-d1b5-42f7-a92a-6c5187e948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2a5b1e9-e2fe-4298-9412-7f2c6a73843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D57697-4898-4DDD-A457-F0FD28FC5D84}">
  <ds:schemaRefs>
    <ds:schemaRef ds:uri="http://purl.org/dc/terms/"/>
    <ds:schemaRef ds:uri="http://schemas.microsoft.com/office/2006/documentManagement/types"/>
    <ds:schemaRef ds:uri="http://purl.org/dc/elements/1.1/"/>
    <ds:schemaRef ds:uri="http://schemas.microsoft.com/office/infopath/2007/PartnerControls"/>
    <ds:schemaRef ds:uri="d0ade8d5-d1b5-42f7-a92a-6c5187e9489b"/>
    <ds:schemaRef ds:uri="http://schemas.microsoft.com/office/2006/metadata/properties"/>
    <ds:schemaRef ds:uri="42a5b1e9-e2fe-4298-9412-7f2c6a738433"/>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97635682-ADD9-4562-9961-89F8ADFCE3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ade8d5-d1b5-42f7-a92a-6c5187e9489b"/>
    <ds:schemaRef ds:uri="42a5b1e9-e2fe-4298-9412-7f2c6a7384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06AE82B-836E-45B7-AABE-7F1E7F3110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40487</TotalTime>
  <Words>1471</Words>
  <Application>Microsoft Office PowerPoint</Application>
  <PresentationFormat>On-screen Show (4:3)</PresentationFormat>
  <Paragraphs>318</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7_Default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National and Regional Weed Science Societies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Director of Science Policy Update</dc:title>
  <dc:creator>Lee Van Wychen</dc:creator>
  <cp:lastModifiedBy>Lee Van Wychen</cp:lastModifiedBy>
  <cp:revision>1352</cp:revision>
  <dcterms:created xsi:type="dcterms:W3CDTF">2006-02-24T14:55:09Z</dcterms:created>
  <dcterms:modified xsi:type="dcterms:W3CDTF">2024-07-10T18:57:15Z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0x010100A7D619C967AEFC43814CDDD4779C88A9</vt:lpwstr>
  </property>
</Properties>
</file>