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5" r:id="rId1"/>
  </p:sldMasterIdLst>
  <p:notesMasterIdLst>
    <p:notesMasterId r:id="rId17"/>
  </p:notesMasterIdLst>
  <p:sldIdLst>
    <p:sldId id="477" r:id="rId2"/>
    <p:sldId id="469" r:id="rId3"/>
    <p:sldId id="483" r:id="rId4"/>
    <p:sldId id="474" r:id="rId5"/>
    <p:sldId id="479" r:id="rId6"/>
    <p:sldId id="484" r:id="rId7"/>
    <p:sldId id="475" r:id="rId8"/>
    <p:sldId id="476" r:id="rId9"/>
    <p:sldId id="478" r:id="rId10"/>
    <p:sldId id="481" r:id="rId11"/>
    <p:sldId id="485" r:id="rId12"/>
    <p:sldId id="480" r:id="rId13"/>
    <p:sldId id="482" r:id="rId14"/>
    <p:sldId id="468" r:id="rId15"/>
    <p:sldId id="486" r:id="rId16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FFFFFF"/>
    <a:srgbClr val="FFFF00"/>
    <a:srgbClr val="996633"/>
    <a:srgbClr val="009900"/>
    <a:srgbClr val="CC9900"/>
    <a:srgbClr val="FFCC99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860" autoAdjust="0"/>
    <p:restoredTop sz="94780" autoAdjust="0"/>
  </p:normalViewPr>
  <p:slideViewPr>
    <p:cSldViewPr>
      <p:cViewPr varScale="1">
        <p:scale>
          <a:sx n="60" d="100"/>
          <a:sy n="60" d="100"/>
        </p:scale>
        <p:origin x="1532" y="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7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27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27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7A05E3F0-05B7-4FAF-85A9-BC969DC78A9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068826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94C8C4-7846-44FD-9167-EA5ECDEEC741}" type="slidenum">
              <a:rPr lang="en-US" altLang="en-US" smtClean="0">
                <a:solidFill>
                  <a:srgbClr val="000000"/>
                </a:solidFill>
              </a:rPr>
              <a:pPr/>
              <a:t>1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94C8C4-7846-44FD-9167-EA5ECDEEC741}" type="slidenum">
              <a:rPr lang="en-US" altLang="en-US" smtClean="0">
                <a:solidFill>
                  <a:srgbClr val="000000"/>
                </a:solidFill>
              </a:rPr>
              <a:pPr/>
              <a:t>2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94C8C4-7846-44FD-9167-EA5ECDEEC741}" type="slidenum">
              <a:rPr lang="en-US" altLang="en-US" smtClean="0">
                <a:solidFill>
                  <a:srgbClr val="000000"/>
                </a:solidFill>
              </a:rPr>
              <a:pPr/>
              <a:t>3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94C8C4-7846-44FD-9167-EA5ECDEEC741}" type="slidenum">
              <a:rPr lang="en-US" altLang="en-US" smtClean="0">
                <a:solidFill>
                  <a:srgbClr val="000000"/>
                </a:solidFill>
              </a:rPr>
              <a:pPr/>
              <a:t>4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94C8C4-7846-44FD-9167-EA5ECDEEC741}" type="slidenum">
              <a:rPr lang="en-US" altLang="en-US" smtClean="0">
                <a:solidFill>
                  <a:srgbClr val="000000"/>
                </a:solidFill>
              </a:rPr>
              <a:pPr/>
              <a:t>5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94C8C4-7846-44FD-9167-EA5ECDEEC741}" type="slidenum">
              <a:rPr lang="en-US" altLang="en-US" smtClean="0">
                <a:solidFill>
                  <a:srgbClr val="000000"/>
                </a:solidFill>
              </a:rPr>
              <a:pPr/>
              <a:t>6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94C8C4-7846-44FD-9167-EA5ECDEEC741}" type="slidenum">
              <a:rPr lang="en-US" altLang="en-US" smtClean="0">
                <a:solidFill>
                  <a:srgbClr val="000000"/>
                </a:solidFill>
              </a:rPr>
              <a:pPr/>
              <a:t>7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94C8C4-7846-44FD-9167-EA5ECDEEC741}" type="slidenum">
              <a:rPr lang="en-US" altLang="en-US" smtClean="0">
                <a:solidFill>
                  <a:srgbClr val="000000"/>
                </a:solidFill>
              </a:rPr>
              <a:pPr/>
              <a:t>8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94C8C4-7846-44FD-9167-EA5ECDEEC741}" type="slidenum">
              <a:rPr lang="en-US" altLang="en-US" smtClean="0">
                <a:solidFill>
                  <a:srgbClr val="000000"/>
                </a:solidFill>
              </a:rPr>
              <a:pPr/>
              <a:t>9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94C8C4-7846-44FD-9167-EA5ECDEEC741}" type="slidenum">
              <a:rPr lang="en-US" altLang="en-US" smtClean="0">
                <a:solidFill>
                  <a:srgbClr val="000000"/>
                </a:solidFill>
              </a:rPr>
              <a:pPr/>
              <a:t>10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94C8C4-7846-44FD-9167-EA5ECDEEC741}" type="slidenum">
              <a:rPr lang="en-US" altLang="en-US" smtClean="0">
                <a:solidFill>
                  <a:srgbClr val="000000"/>
                </a:solidFill>
              </a:rPr>
              <a:pPr/>
              <a:t>11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94C8C4-7846-44FD-9167-EA5ECDEEC741}" type="slidenum">
              <a:rPr lang="en-US" altLang="en-US" smtClean="0">
                <a:solidFill>
                  <a:srgbClr val="000000"/>
                </a:solidFill>
              </a:rPr>
              <a:pPr/>
              <a:t>12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94C8C4-7846-44FD-9167-EA5ECDEEC741}" type="slidenum">
              <a:rPr lang="en-US" altLang="en-US" smtClean="0">
                <a:solidFill>
                  <a:srgbClr val="000000"/>
                </a:solidFill>
              </a:rPr>
              <a:pPr/>
              <a:t>13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94C8C4-7846-44FD-9167-EA5ECDEEC741}" type="slidenum">
              <a:rPr lang="en-US" altLang="en-US" smtClean="0">
                <a:solidFill>
                  <a:srgbClr val="000000"/>
                </a:solidFill>
              </a:rPr>
              <a:pPr/>
              <a:t>14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94C8C4-7846-44FD-9167-EA5ECDEEC741}" type="slidenum">
              <a:rPr lang="en-US" altLang="en-US" smtClean="0">
                <a:solidFill>
                  <a:srgbClr val="000000"/>
                </a:solidFill>
              </a:rPr>
              <a:pPr/>
              <a:t>15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E2BE5B-6707-443E-AAD3-E5AA7F89133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tx1"/>
            </a:gs>
            <a:gs pos="100000">
              <a:srgbClr val="000066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40537B58-DC84-4926-9856-CC4EC7A5A8E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ssa.net/wssa/weed/composite-list-of-weeds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301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altLang="en-US" sz="4400" dirty="0">
              <a:solidFill>
                <a:srgbClr val="FFFF00"/>
              </a:solidFill>
            </a:endParaRPr>
          </a:p>
        </p:txBody>
      </p:sp>
      <p:sp>
        <p:nvSpPr>
          <p:cNvPr id="15363" name="Rectangle 7"/>
          <p:cNvSpPr>
            <a:spLocks noChangeArrowheads="1"/>
          </p:cNvSpPr>
          <p:nvPr/>
        </p:nvSpPr>
        <p:spPr bwMode="auto">
          <a:xfrm>
            <a:off x="152400" y="0"/>
            <a:ext cx="87630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en-US" sz="3200" b="1" dirty="0">
                <a:solidFill>
                  <a:srgbClr val="FFFF00"/>
                </a:solidFill>
              </a:rPr>
              <a:t>2022 Results for the U.S. &amp; Canada</a:t>
            </a:r>
          </a:p>
          <a:p>
            <a:r>
              <a:rPr lang="en-US" altLang="en-US" sz="3200" b="1" dirty="0">
                <a:solidFill>
                  <a:srgbClr val="FFFF00"/>
                </a:solidFill>
              </a:rPr>
              <a:t>(191 survey responses)</a:t>
            </a:r>
          </a:p>
          <a:p>
            <a:endParaRPr lang="en-US" altLang="en-US" sz="2400" b="1" dirty="0">
              <a:solidFill>
                <a:srgbClr val="FFFF00"/>
              </a:solidFill>
            </a:endParaRPr>
          </a:p>
          <a:p>
            <a:r>
              <a:rPr lang="en-US" altLang="en-US" sz="4000" b="1" dirty="0">
                <a:solidFill>
                  <a:srgbClr val="FFFF00"/>
                </a:solidFill>
              </a:rPr>
              <a:t> </a:t>
            </a:r>
            <a:r>
              <a:rPr lang="en-US" altLang="en-US" sz="2400" b="1" dirty="0">
                <a:solidFill>
                  <a:srgbClr val="FF6600"/>
                </a:solidFill>
              </a:rPr>
              <a:t>Most Common and Troublesome Weeds in </a:t>
            </a:r>
          </a:p>
          <a:p>
            <a:r>
              <a:rPr lang="en-US" altLang="en-US" sz="2400" b="1" dirty="0">
                <a:solidFill>
                  <a:srgbClr val="FF6600"/>
                </a:solidFill>
              </a:rPr>
              <a:t>Broadleaf Crops, Fruits &amp; Vegetables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3400" y="2912983"/>
            <a:ext cx="8001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1) alfalfa, 2) canola, 3) cotton, 4) fruits &amp; nuts, 5) peanut, 6) pulse crops,  7) soybean, 8) sugarbeets, 9) vegetables- cole crops, greens 10) vegetables- cucurbits, 11) vegetables- fruiting, and 12) vegetables- other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1371600"/>
            <a:ext cx="9144000" cy="76200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50000">
                <a:srgbClr val="FF9966"/>
              </a:gs>
              <a:gs pos="100000">
                <a:srgbClr val="FFFF00"/>
              </a:gs>
            </a:gsLst>
            <a:lin ang="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81000" y="4092208"/>
            <a:ext cx="862584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u="sng" dirty="0">
                <a:solidFill>
                  <a:srgbClr val="FF6600"/>
                </a:solidFill>
              </a:rPr>
              <a:t>Common weeds</a:t>
            </a:r>
            <a:r>
              <a:rPr lang="en-US" dirty="0">
                <a:solidFill>
                  <a:srgbClr val="FF6600"/>
                </a:solidFill>
              </a:rPr>
              <a:t> </a:t>
            </a:r>
            <a:r>
              <a:rPr lang="en-US" sz="1600" dirty="0">
                <a:solidFill>
                  <a:srgbClr val="FFFFFF"/>
                </a:solidFill>
              </a:rPr>
              <a:t>refer to those weeds you most frequently see.</a:t>
            </a:r>
          </a:p>
          <a:p>
            <a:pPr algn="l"/>
            <a:endParaRPr lang="en-US" sz="1600" dirty="0">
              <a:solidFill>
                <a:srgbClr val="FFFFFF"/>
              </a:solidFill>
            </a:endParaRPr>
          </a:p>
          <a:p>
            <a:pPr marL="341313" indent="-341313" algn="l"/>
            <a:r>
              <a:rPr lang="en-US" u="sng" dirty="0">
                <a:solidFill>
                  <a:srgbClr val="FF6600"/>
                </a:solidFill>
              </a:rPr>
              <a:t>Troublesome weeds</a:t>
            </a:r>
            <a:r>
              <a:rPr lang="en-US" dirty="0">
                <a:solidFill>
                  <a:srgbClr val="FF6600"/>
                </a:solidFill>
              </a:rPr>
              <a:t> </a:t>
            </a:r>
            <a:r>
              <a:rPr lang="en-US" sz="1600" dirty="0">
                <a:solidFill>
                  <a:srgbClr val="FFFFFF"/>
                </a:solidFill>
              </a:rPr>
              <a:t>are those that are most difficult to control, but may not be widespread.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20980" y="5194012"/>
            <a:ext cx="8702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FFFF00"/>
                </a:solidFill>
              </a:rPr>
              <a:t>WSSA’s Composite List of Weeds is used for weed common and latin names</a:t>
            </a:r>
          </a:p>
          <a:p>
            <a:r>
              <a:rPr lang="en-US" sz="1600" b="1" dirty="0">
                <a:solidFill>
                  <a:srgbClr val="FFFF00"/>
                </a:solidFill>
                <a:hlinkClick r:id="rId3"/>
              </a:rPr>
              <a:t>http://wssa.net/wssa/weed/composite-list-of-weeds/</a:t>
            </a:r>
            <a:r>
              <a:rPr lang="en-US" sz="1600" b="1" dirty="0">
                <a:solidFill>
                  <a:srgbClr val="FFFF00"/>
                </a:solidFill>
              </a:rPr>
              <a:t>  </a:t>
            </a:r>
            <a:endParaRPr lang="en-US" sz="1600" b="1" dirty="0">
              <a:solidFill>
                <a:srgbClr val="FFFFFF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C4BF743-AFA2-45D8-860E-11A847C8C4CD}"/>
              </a:ext>
            </a:extLst>
          </p:cNvPr>
          <p:cNvSpPr/>
          <p:nvPr/>
        </p:nvSpPr>
        <p:spPr>
          <a:xfrm>
            <a:off x="163882" y="6053528"/>
            <a:ext cx="8854440" cy="646331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>
            <a:spAutoFit/>
          </a:bodyPr>
          <a:lstStyle/>
          <a:p>
            <a:r>
              <a:rPr lang="en-US" sz="1200" b="1" u="sng" dirty="0">
                <a:solidFill>
                  <a:schemeClr val="bg1"/>
                </a:solidFill>
              </a:rPr>
              <a:t>Suggested citation</a:t>
            </a:r>
            <a:r>
              <a:rPr lang="en-US" sz="1200" b="1" dirty="0">
                <a:solidFill>
                  <a:schemeClr val="bg1"/>
                </a:solidFill>
              </a:rPr>
              <a:t>: Van Wychen L (2022) 2022 Survey of the Most Common and Troublesome Weeds in Broadleaf Crops, Fruits &amp; Vegetables in the United States and Canada. Weed Science Society of America National Weed Survey Dataset. Available: http://wssa.net/wp-content/uploads/2022 Weed-Survey Broadleaf crops.xlsx </a:t>
            </a:r>
          </a:p>
        </p:txBody>
      </p:sp>
    </p:spTree>
    <p:extLst>
      <p:ext uri="{BB962C8B-B14F-4D97-AF65-F5344CB8AC3E}">
        <p14:creationId xmlns:p14="http://schemas.microsoft.com/office/powerpoint/2010/main" val="1204600085"/>
      </p:ext>
    </p:extLst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301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altLang="en-US" sz="4400" dirty="0">
              <a:solidFill>
                <a:srgbClr val="FFFF00"/>
              </a:solidFill>
            </a:endParaRPr>
          </a:p>
        </p:txBody>
      </p:sp>
      <p:sp>
        <p:nvSpPr>
          <p:cNvPr id="15363" name="Rectangle 7"/>
          <p:cNvSpPr>
            <a:spLocks noChangeArrowheads="1"/>
          </p:cNvSpPr>
          <p:nvPr/>
        </p:nvSpPr>
        <p:spPr bwMode="auto">
          <a:xfrm>
            <a:off x="304800" y="0"/>
            <a:ext cx="8534400" cy="1097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en-US" sz="3200" dirty="0">
                <a:solidFill>
                  <a:srgbClr val="FFFF00"/>
                </a:solidFill>
              </a:rPr>
              <a:t>Top 5 Weeds in Alfalfa</a:t>
            </a:r>
          </a:p>
          <a:p>
            <a:r>
              <a:rPr lang="en-US" altLang="en-US" sz="2400" dirty="0">
                <a:solidFill>
                  <a:srgbClr val="FFFF00"/>
                </a:solidFill>
              </a:rPr>
              <a:t>(34 survey respondents)</a:t>
            </a: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0" y="1057573"/>
            <a:ext cx="9144000" cy="45719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50000">
                <a:srgbClr val="FF9966"/>
              </a:gs>
              <a:gs pos="100000">
                <a:srgbClr val="FFFF00"/>
              </a:gs>
            </a:gsLst>
            <a:lin ang="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 dirty="0"/>
          </a:p>
        </p:txBody>
      </p:sp>
      <p:sp>
        <p:nvSpPr>
          <p:cNvPr id="15365" name="TextBox 13"/>
          <p:cNvSpPr txBox="1">
            <a:spLocks noChangeArrowheads="1"/>
          </p:cNvSpPr>
          <p:nvPr/>
        </p:nvSpPr>
        <p:spPr bwMode="auto">
          <a:xfrm>
            <a:off x="1235440" y="1286173"/>
            <a:ext cx="219356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en-US" sz="2800" b="1" u="sng" dirty="0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 dirty="0">
                <a:solidFill>
                  <a:srgbClr val="FF6600"/>
                </a:solidFill>
              </a:rPr>
              <a:t>COMMON</a:t>
            </a:r>
          </a:p>
        </p:txBody>
      </p:sp>
      <p:sp>
        <p:nvSpPr>
          <p:cNvPr id="15366" name="TextBox 13"/>
          <p:cNvSpPr txBox="1">
            <a:spLocks noChangeArrowheads="1"/>
          </p:cNvSpPr>
          <p:nvPr/>
        </p:nvSpPr>
        <p:spPr bwMode="auto">
          <a:xfrm>
            <a:off x="5244039" y="1286173"/>
            <a:ext cx="297709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800" b="1" u="sng" dirty="0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 dirty="0">
                <a:solidFill>
                  <a:srgbClr val="FF6600"/>
                </a:solidFill>
              </a:rPr>
              <a:t>TROUBLESOME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3074137"/>
              </p:ext>
            </p:extLst>
          </p:nvPr>
        </p:nvGraphicFramePr>
        <p:xfrm>
          <a:off x="190500" y="2331720"/>
          <a:ext cx="3883978" cy="18669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95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886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pigweed spp. (18)</a:t>
                      </a:r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*</a:t>
                      </a:r>
                      <a:endParaRPr lang="en-US" sz="2000" b="0" i="0" u="none" strike="noStrike" baseline="0" dirty="0">
                        <a:solidFill>
                          <a:schemeClr val="dk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mustard spp. (15)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common </a:t>
                      </a:r>
                      <a:r>
                        <a:rPr lang="en-US" sz="2000" b="0" i="0" u="none" strike="noStrike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lambsquarters</a:t>
                      </a:r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(13)</a:t>
                      </a: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dandelion (10)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kochia (8)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1218883"/>
              </p:ext>
            </p:extLst>
          </p:nvPr>
        </p:nvGraphicFramePr>
        <p:xfrm>
          <a:off x="4648200" y="2316480"/>
          <a:ext cx="4305300" cy="2240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924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128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pigweed spp. (16)*</a:t>
                      </a:r>
                    </a:p>
                  </a:txBody>
                  <a:tcPr marL="7620" marR="7620" marT="762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kochia (9)</a:t>
                      </a:r>
                      <a:endParaRPr lang="en-US" sz="2000" b="0" i="0" u="none" strike="noStrike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common </a:t>
                      </a:r>
                      <a:r>
                        <a:rPr lang="en-US" sz="2000" b="0" i="0" u="none" strike="noStrike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lambsquarters</a:t>
                      </a:r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(8)</a:t>
                      </a:r>
                    </a:p>
                  </a:txBody>
                  <a:tcPr marL="7620" marR="7620" marT="762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7620" marR="7620" marT="762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Canada thistle (7)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7620" marR="7620" marT="762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mustard spp. (6)</a:t>
                      </a:r>
                    </a:p>
                  </a:txBody>
                  <a:tcPr marL="7620" marR="7620" marT="762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119188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7620" marR="7620" marT="762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dandelion (6)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419100" y="4721185"/>
            <a:ext cx="8039100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1775" indent="-231775" algn="l"/>
            <a:r>
              <a:rPr lang="en-US" b="1" dirty="0">
                <a:solidFill>
                  <a:schemeClr val="bg1"/>
                </a:solidFill>
              </a:rPr>
              <a:t>* number of survey respondents who listed the weed species as one of their  top 5 weeds in this crop.</a:t>
            </a:r>
          </a:p>
          <a:p>
            <a:pPr marL="109538" indent="-109538" algn="l"/>
            <a:endParaRPr lang="en-US" b="1" dirty="0">
              <a:solidFill>
                <a:schemeClr val="bg1"/>
              </a:solidFill>
            </a:endParaRPr>
          </a:p>
          <a:p>
            <a:pPr marL="285750" indent="-285750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pigweed spp. included Palmer amaranth, waterhemp, and redroot, spiny, and smooth pigweed.</a:t>
            </a:r>
          </a:p>
          <a:p>
            <a:pPr marL="285750" indent="-285750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mustard spp. included shepherd’s-purse, flixweed, pinnate </a:t>
            </a:r>
            <a:r>
              <a:rPr lang="en-US" sz="1600" dirty="0" err="1">
                <a:solidFill>
                  <a:schemeClr val="bg1"/>
                </a:solidFill>
              </a:rPr>
              <a:t>tansymustard</a:t>
            </a:r>
            <a:r>
              <a:rPr lang="en-US" sz="1600" dirty="0">
                <a:solidFill>
                  <a:schemeClr val="bg1"/>
                </a:solidFill>
              </a:rPr>
              <a:t>, yellow rocket, and white mustard.</a:t>
            </a:r>
          </a:p>
        </p:txBody>
      </p:sp>
    </p:spTree>
    <p:extLst>
      <p:ext uri="{BB962C8B-B14F-4D97-AF65-F5344CB8AC3E}">
        <p14:creationId xmlns:p14="http://schemas.microsoft.com/office/powerpoint/2010/main" val="1204600085"/>
      </p:ext>
    </p:extLst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301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altLang="en-US" sz="4400" dirty="0">
              <a:solidFill>
                <a:srgbClr val="FFFF00"/>
              </a:solidFill>
            </a:endParaRPr>
          </a:p>
        </p:txBody>
      </p:sp>
      <p:sp>
        <p:nvSpPr>
          <p:cNvPr id="15363" name="Rectangle 7"/>
          <p:cNvSpPr>
            <a:spLocks noChangeArrowheads="1"/>
          </p:cNvSpPr>
          <p:nvPr/>
        </p:nvSpPr>
        <p:spPr bwMode="auto">
          <a:xfrm>
            <a:off x="304800" y="0"/>
            <a:ext cx="8534400" cy="1097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en-US" sz="3200" dirty="0">
                <a:solidFill>
                  <a:srgbClr val="FFFF00"/>
                </a:solidFill>
              </a:rPr>
              <a:t>Top 5 Weeds in Canola</a:t>
            </a:r>
          </a:p>
          <a:p>
            <a:r>
              <a:rPr lang="en-US" altLang="en-US" sz="2400" dirty="0">
                <a:solidFill>
                  <a:srgbClr val="FFFF00"/>
                </a:solidFill>
              </a:rPr>
              <a:t>(21 survey respondents)</a:t>
            </a:r>
          </a:p>
        </p:txBody>
      </p:sp>
      <p:sp>
        <p:nvSpPr>
          <p:cNvPr id="15365" name="TextBox 13"/>
          <p:cNvSpPr txBox="1">
            <a:spLocks noChangeArrowheads="1"/>
          </p:cNvSpPr>
          <p:nvPr/>
        </p:nvSpPr>
        <p:spPr bwMode="auto">
          <a:xfrm>
            <a:off x="1235440" y="1286173"/>
            <a:ext cx="219356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en-US" sz="2800" b="1" u="sng" dirty="0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 dirty="0">
                <a:solidFill>
                  <a:srgbClr val="FF6600"/>
                </a:solidFill>
              </a:rPr>
              <a:t>COMMON</a:t>
            </a:r>
          </a:p>
        </p:txBody>
      </p:sp>
      <p:sp>
        <p:nvSpPr>
          <p:cNvPr id="15366" name="TextBox 13"/>
          <p:cNvSpPr txBox="1">
            <a:spLocks noChangeArrowheads="1"/>
          </p:cNvSpPr>
          <p:nvPr/>
        </p:nvSpPr>
        <p:spPr bwMode="auto">
          <a:xfrm>
            <a:off x="5244039" y="1286173"/>
            <a:ext cx="297709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800" b="1" u="sng" dirty="0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 dirty="0">
                <a:solidFill>
                  <a:srgbClr val="FF6600"/>
                </a:solidFill>
              </a:rPr>
              <a:t>TROUBLESOME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1044368"/>
              </p:ext>
            </p:extLst>
          </p:nvPr>
        </p:nvGraphicFramePr>
        <p:xfrm>
          <a:off x="190500" y="2324100"/>
          <a:ext cx="4305300" cy="18669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47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  <a:latin typeface="+mn-lt"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common </a:t>
                      </a:r>
                      <a:r>
                        <a:rPr lang="en-US" sz="2000" b="0" i="0" u="none" strike="noStrike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lambsquarters</a:t>
                      </a:r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(13)*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kochia (10)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pigweed spp. (8)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wild oat (8)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mustard spp. (7)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0552199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3091107"/>
              </p:ext>
            </p:extLst>
          </p:nvPr>
        </p:nvGraphicFramePr>
        <p:xfrm>
          <a:off x="4762500" y="2316480"/>
          <a:ext cx="4152900" cy="18669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71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81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common </a:t>
                      </a:r>
                      <a:r>
                        <a:rPr lang="en-US" sz="2000" b="0" i="0" u="none" strike="noStrike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lambsquarters</a:t>
                      </a:r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(15)*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kochia (12)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pigweed spp. (8)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Mustard spp. (8)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wild oat </a:t>
                      </a: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(6)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050262178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609600" y="4572000"/>
            <a:ext cx="807720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1775" indent="-231775" algn="l"/>
            <a:r>
              <a:rPr lang="en-US" b="1" dirty="0">
                <a:solidFill>
                  <a:schemeClr val="bg1"/>
                </a:solidFill>
              </a:rPr>
              <a:t>* number of survey respondents who listed the weed species as one of their  top 5 weeds in this crop.</a:t>
            </a:r>
          </a:p>
          <a:p>
            <a:pPr marL="109538" indent="-109538" algn="l">
              <a:buFont typeface="Arial" charset="0"/>
              <a:buChar char="•"/>
            </a:pPr>
            <a:endParaRPr lang="en-US" b="1" dirty="0">
              <a:solidFill>
                <a:schemeClr val="bg1"/>
              </a:solidFill>
            </a:endParaRPr>
          </a:p>
          <a:p>
            <a:pPr marL="285750" indent="-285750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pigweed spp. included redroot pigweed and waterhemp.</a:t>
            </a:r>
          </a:p>
          <a:p>
            <a:pPr marL="285750" indent="-285750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mustard spp. included flixweed, pinnate </a:t>
            </a:r>
            <a:r>
              <a:rPr lang="en-US" sz="1600" dirty="0" err="1">
                <a:solidFill>
                  <a:schemeClr val="bg1"/>
                </a:solidFill>
              </a:rPr>
              <a:t>tansymustard</a:t>
            </a:r>
            <a:r>
              <a:rPr lang="en-US" sz="1600" dirty="0">
                <a:solidFill>
                  <a:schemeClr val="bg1"/>
                </a:solidFill>
              </a:rPr>
              <a:t>, rapeseed, and tumble and wild mustard.</a:t>
            </a:r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2A7D427F-713F-4345-B9E5-449976D76D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66800"/>
            <a:ext cx="9144000" cy="45719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50000">
                <a:srgbClr val="FF9966"/>
              </a:gs>
              <a:gs pos="100000">
                <a:srgbClr val="FFFF00"/>
              </a:gs>
            </a:gsLst>
            <a:lin ang="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27997531"/>
      </p:ext>
    </p:extLst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301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altLang="en-US" sz="4400" dirty="0">
              <a:solidFill>
                <a:srgbClr val="FFFF00"/>
              </a:solidFill>
            </a:endParaRPr>
          </a:p>
        </p:txBody>
      </p:sp>
      <p:sp>
        <p:nvSpPr>
          <p:cNvPr id="15363" name="Rectangle 7"/>
          <p:cNvSpPr>
            <a:spLocks noChangeArrowheads="1"/>
          </p:cNvSpPr>
          <p:nvPr/>
        </p:nvSpPr>
        <p:spPr bwMode="auto">
          <a:xfrm>
            <a:off x="304800" y="0"/>
            <a:ext cx="8534400" cy="1097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en-US" sz="3200" dirty="0">
                <a:solidFill>
                  <a:srgbClr val="FFFF00"/>
                </a:solidFill>
              </a:rPr>
              <a:t>Top 5 Weeds in Cotton</a:t>
            </a:r>
          </a:p>
          <a:p>
            <a:r>
              <a:rPr lang="en-US" altLang="en-US" sz="2400" dirty="0">
                <a:solidFill>
                  <a:srgbClr val="FFFF00"/>
                </a:solidFill>
              </a:rPr>
              <a:t>(26 survey respondents)</a:t>
            </a: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0" y="1066800"/>
            <a:ext cx="9144000" cy="45719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50000">
                <a:srgbClr val="FF9966"/>
              </a:gs>
              <a:gs pos="100000">
                <a:srgbClr val="FFFF00"/>
              </a:gs>
            </a:gsLst>
            <a:lin ang="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 dirty="0"/>
          </a:p>
        </p:txBody>
      </p:sp>
      <p:sp>
        <p:nvSpPr>
          <p:cNvPr id="15365" name="TextBox 13"/>
          <p:cNvSpPr txBox="1">
            <a:spLocks noChangeArrowheads="1"/>
          </p:cNvSpPr>
          <p:nvPr/>
        </p:nvSpPr>
        <p:spPr bwMode="auto">
          <a:xfrm>
            <a:off x="1235440" y="1295400"/>
            <a:ext cx="219356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en-US" sz="2800" b="1" u="sng" dirty="0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 dirty="0">
                <a:solidFill>
                  <a:srgbClr val="FF6600"/>
                </a:solidFill>
              </a:rPr>
              <a:t>COMMON</a:t>
            </a:r>
          </a:p>
        </p:txBody>
      </p:sp>
      <p:sp>
        <p:nvSpPr>
          <p:cNvPr id="15366" name="TextBox 13"/>
          <p:cNvSpPr txBox="1">
            <a:spLocks noChangeArrowheads="1"/>
          </p:cNvSpPr>
          <p:nvPr/>
        </p:nvSpPr>
        <p:spPr bwMode="auto">
          <a:xfrm>
            <a:off x="5244039" y="1295400"/>
            <a:ext cx="297709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800" b="1" u="sng" dirty="0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 dirty="0">
                <a:solidFill>
                  <a:srgbClr val="FF6600"/>
                </a:solidFill>
              </a:rPr>
              <a:t>TROUBLESOME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3440314"/>
              </p:ext>
            </p:extLst>
          </p:nvPr>
        </p:nvGraphicFramePr>
        <p:xfrm>
          <a:off x="190500" y="2340947"/>
          <a:ext cx="4305300" cy="2240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477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575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Palmer amaranth (21)*</a:t>
                      </a:r>
                      <a:endParaRPr lang="en-US" sz="20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morningglory spp. (17)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goosegrass </a:t>
                      </a: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(10)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 err="1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barnyardgrass</a:t>
                      </a: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(7)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prickly </a:t>
                      </a:r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sida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(7)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large crabgrass (7)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4552846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9116235"/>
              </p:ext>
            </p:extLst>
          </p:nvPr>
        </p:nvGraphicFramePr>
        <p:xfrm>
          <a:off x="4800600" y="2340947"/>
          <a:ext cx="4152900" cy="18669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76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Palmer amaranth (24)*</a:t>
                      </a:r>
                      <a:endParaRPr lang="en-US" sz="20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morningglory spp.  (11)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goosegrass (11)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721944454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nutsedge spp. (10)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prickly </a:t>
                      </a:r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sida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(8)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685800" y="4800600"/>
            <a:ext cx="7962900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1775" indent="-231775" algn="l"/>
            <a:r>
              <a:rPr lang="en-US" b="1" dirty="0">
                <a:solidFill>
                  <a:schemeClr val="bg1"/>
                </a:solidFill>
              </a:rPr>
              <a:t>* number of survey respondents who listed the weed species as one of their  top 5 weeds in this crop.</a:t>
            </a:r>
          </a:p>
          <a:p>
            <a:pPr marL="109538" indent="-109538" algn="l">
              <a:buFont typeface="Arial" charset="0"/>
              <a:buChar char="•"/>
            </a:pPr>
            <a:endParaRPr lang="en-US" b="1" dirty="0">
              <a:solidFill>
                <a:schemeClr val="bg1"/>
              </a:solidFill>
            </a:endParaRPr>
          </a:p>
          <a:p>
            <a:pPr marL="285750" indent="-285750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morningglory spp. included ivyleaf and pitted morningglory.</a:t>
            </a:r>
          </a:p>
          <a:p>
            <a:pPr marL="285750" indent="-285750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nutsedge spp. included yellow nutsedge.</a:t>
            </a:r>
          </a:p>
        </p:txBody>
      </p:sp>
    </p:spTree>
    <p:extLst>
      <p:ext uri="{BB962C8B-B14F-4D97-AF65-F5344CB8AC3E}">
        <p14:creationId xmlns:p14="http://schemas.microsoft.com/office/powerpoint/2010/main" val="1204600085"/>
      </p:ext>
    </p:extLst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301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altLang="en-US" sz="4400" dirty="0">
              <a:solidFill>
                <a:srgbClr val="FFFF00"/>
              </a:solidFill>
            </a:endParaRPr>
          </a:p>
        </p:txBody>
      </p:sp>
      <p:sp>
        <p:nvSpPr>
          <p:cNvPr id="15365" name="TextBox 13"/>
          <p:cNvSpPr txBox="1">
            <a:spLocks noChangeArrowheads="1"/>
          </p:cNvSpPr>
          <p:nvPr/>
        </p:nvSpPr>
        <p:spPr bwMode="auto">
          <a:xfrm>
            <a:off x="1235440" y="1301413"/>
            <a:ext cx="219356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en-US" sz="2800" b="1" u="sng" dirty="0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 dirty="0">
                <a:solidFill>
                  <a:srgbClr val="FF6600"/>
                </a:solidFill>
              </a:rPr>
              <a:t>COMMON</a:t>
            </a:r>
          </a:p>
        </p:txBody>
      </p:sp>
      <p:sp>
        <p:nvSpPr>
          <p:cNvPr id="15366" name="TextBox 13"/>
          <p:cNvSpPr txBox="1">
            <a:spLocks noChangeArrowheads="1"/>
          </p:cNvSpPr>
          <p:nvPr/>
        </p:nvSpPr>
        <p:spPr bwMode="auto">
          <a:xfrm>
            <a:off x="5244039" y="1301413"/>
            <a:ext cx="297709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800" b="1" u="sng" dirty="0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 dirty="0">
                <a:solidFill>
                  <a:srgbClr val="FF6600"/>
                </a:solidFill>
              </a:rPr>
              <a:t>TROUBLESOME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5678480"/>
              </p:ext>
            </p:extLst>
          </p:nvPr>
        </p:nvGraphicFramePr>
        <p:xfrm>
          <a:off x="190500" y="2400300"/>
          <a:ext cx="4305300" cy="18669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477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575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  <a:latin typeface="+mn-lt"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Erigeron spp. (7)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*</a:t>
                      </a:r>
                      <a:endParaRPr lang="en-US" sz="20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Canada thistle (5)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annual bluegrass (5)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895328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dandelion (5)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9165935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nutsedge spp. (5)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902038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0647627"/>
              </p:ext>
            </p:extLst>
          </p:nvPr>
        </p:nvGraphicFramePr>
        <p:xfrm>
          <a:off x="4800600" y="2400300"/>
          <a:ext cx="4152900" cy="18669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76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  <a:latin typeface="+mn-lt"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Erigeron spp. (9)*</a:t>
                      </a:r>
                      <a:endParaRPr lang="en-US" sz="2000" b="0" i="0" u="none" strike="noStrike" baseline="0" dirty="0">
                        <a:solidFill>
                          <a:schemeClr val="dk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Canada thistle (9)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nutsedge spp. (7)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 err="1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quackgrass</a:t>
                      </a: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(4)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dandelion (4)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599412998"/>
                  </a:ext>
                </a:extLst>
              </a:tr>
            </a:tbl>
          </a:graphicData>
        </a:graphic>
      </p:graphicFrame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304800" y="0"/>
            <a:ext cx="8534400" cy="1097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en-US" sz="3200" dirty="0">
                <a:solidFill>
                  <a:srgbClr val="FFFF00"/>
                </a:solidFill>
              </a:rPr>
              <a:t>Top 5 Weeds in Fruits &amp; Nuts</a:t>
            </a:r>
          </a:p>
          <a:p>
            <a:r>
              <a:rPr lang="en-US" altLang="en-US" sz="2400" dirty="0">
                <a:solidFill>
                  <a:srgbClr val="FFFF00"/>
                </a:solidFill>
              </a:rPr>
              <a:t>(24 survey respondents)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78460" y="4572000"/>
            <a:ext cx="793214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1775" indent="-231775" algn="l"/>
            <a:r>
              <a:rPr lang="en-US" b="1" dirty="0">
                <a:solidFill>
                  <a:schemeClr val="bg1"/>
                </a:solidFill>
              </a:rPr>
              <a:t>* number of survey respondents who listed the weed species as one of their  top 5 weeds in this crop.</a:t>
            </a:r>
          </a:p>
          <a:p>
            <a:pPr marL="109538" indent="-109538" algn="l">
              <a:buFont typeface="Arial" charset="0"/>
              <a:buChar char="•"/>
            </a:pPr>
            <a:endParaRPr lang="en-US" b="1" dirty="0">
              <a:solidFill>
                <a:schemeClr val="bg1"/>
              </a:solidFill>
            </a:endParaRPr>
          </a:p>
          <a:p>
            <a:pPr marL="285750" indent="-285750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Erigeron spp. included horseweed and hairy fleabane</a:t>
            </a:r>
          </a:p>
          <a:p>
            <a:pPr marL="285750" indent="-285750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nutsedge spp. included yellow and purple nutsedge.</a:t>
            </a:r>
          </a:p>
          <a:p>
            <a:pPr algn="l"/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166A1265-5124-4F99-91DE-AFCD57BD99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66800"/>
            <a:ext cx="9144000" cy="45719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50000">
                <a:srgbClr val="FF9966"/>
              </a:gs>
              <a:gs pos="100000">
                <a:srgbClr val="FFFF00"/>
              </a:gs>
            </a:gsLst>
            <a:lin ang="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81936560"/>
      </p:ext>
    </p:extLst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301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altLang="en-US" sz="4400" dirty="0">
              <a:solidFill>
                <a:srgbClr val="FFFF00"/>
              </a:solidFill>
            </a:endParaRPr>
          </a:p>
        </p:txBody>
      </p:sp>
      <p:sp>
        <p:nvSpPr>
          <p:cNvPr id="15365" name="TextBox 13"/>
          <p:cNvSpPr txBox="1">
            <a:spLocks noChangeArrowheads="1"/>
          </p:cNvSpPr>
          <p:nvPr/>
        </p:nvSpPr>
        <p:spPr bwMode="auto">
          <a:xfrm>
            <a:off x="1235440" y="1293793"/>
            <a:ext cx="219356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en-US" sz="2800" b="1" u="sng" dirty="0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 dirty="0">
                <a:solidFill>
                  <a:srgbClr val="FF6600"/>
                </a:solidFill>
              </a:rPr>
              <a:t>COMMON</a:t>
            </a:r>
          </a:p>
        </p:txBody>
      </p:sp>
      <p:sp>
        <p:nvSpPr>
          <p:cNvPr id="15366" name="TextBox 13"/>
          <p:cNvSpPr txBox="1">
            <a:spLocks noChangeArrowheads="1"/>
          </p:cNvSpPr>
          <p:nvPr/>
        </p:nvSpPr>
        <p:spPr bwMode="auto">
          <a:xfrm>
            <a:off x="5244039" y="1293793"/>
            <a:ext cx="297709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800" b="1" u="sng" dirty="0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 dirty="0">
                <a:solidFill>
                  <a:srgbClr val="FF6600"/>
                </a:solidFill>
              </a:rPr>
              <a:t>TROUBLESOME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1996696"/>
              </p:ext>
            </p:extLst>
          </p:nvPr>
        </p:nvGraphicFramePr>
        <p:xfrm>
          <a:off x="206579" y="2324100"/>
          <a:ext cx="4305300" cy="11582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00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Palmer amaranth (9)</a:t>
                      </a: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morningglory</a:t>
                      </a:r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spp. (9)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 err="1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sicklepod</a:t>
                      </a: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(7)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413783"/>
              </p:ext>
            </p:extLst>
          </p:nvPr>
        </p:nvGraphicFramePr>
        <p:xfrm>
          <a:off x="4762500" y="2324100"/>
          <a:ext cx="4152900" cy="11201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00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52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  <a:latin typeface="+mn-lt"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Palmer amaranth (9)*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nutsedge spp. (6)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sicklepod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(5)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304800" y="0"/>
            <a:ext cx="8534400" cy="1097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en-US" sz="3200" dirty="0">
                <a:solidFill>
                  <a:srgbClr val="FFFF00"/>
                </a:solidFill>
              </a:rPr>
              <a:t>Top 3 Weeds in Peanuts</a:t>
            </a:r>
          </a:p>
          <a:p>
            <a:r>
              <a:rPr lang="en-US" altLang="en-US" sz="2400" dirty="0">
                <a:solidFill>
                  <a:srgbClr val="FFFF00"/>
                </a:solidFill>
              </a:rPr>
              <a:t>(12 survey respondents)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87579" y="3886200"/>
            <a:ext cx="8099221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number of survey respondents who listed the weed species as one of their  top 5 weeds in this crop.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b="1" dirty="0">
              <a:solidFill>
                <a:schemeClr val="bg1"/>
              </a:solidFill>
            </a:endParaRPr>
          </a:p>
          <a:p>
            <a:pPr marL="109538" indent="-109538" algn="l">
              <a:buFont typeface="Arial" charset="0"/>
              <a:buChar char="•"/>
            </a:pPr>
            <a:endParaRPr lang="en-US" b="1" dirty="0">
              <a:solidFill>
                <a:schemeClr val="bg1"/>
              </a:solidFill>
            </a:endParaRPr>
          </a:p>
          <a:p>
            <a:pPr marL="285750" indent="-285750" algn="l">
              <a:buFontTx/>
              <a:buChar char="-"/>
            </a:pPr>
            <a:r>
              <a:rPr lang="en-US" sz="1600" dirty="0" err="1">
                <a:solidFill>
                  <a:schemeClr val="bg1"/>
                </a:solidFill>
              </a:rPr>
              <a:t>morningglory</a:t>
            </a:r>
            <a:r>
              <a:rPr lang="en-US" sz="1600" dirty="0">
                <a:solidFill>
                  <a:schemeClr val="bg1"/>
                </a:solidFill>
              </a:rPr>
              <a:t> spp. included  pitted and </a:t>
            </a:r>
            <a:r>
              <a:rPr lang="en-US" sz="1600" dirty="0" err="1">
                <a:solidFill>
                  <a:schemeClr val="bg1"/>
                </a:solidFill>
              </a:rPr>
              <a:t>palmleaf</a:t>
            </a:r>
            <a:r>
              <a:rPr lang="en-US" sz="1600" dirty="0">
                <a:solidFill>
                  <a:schemeClr val="bg1"/>
                </a:solidFill>
              </a:rPr>
              <a:t> morningglory.</a:t>
            </a:r>
          </a:p>
          <a:p>
            <a:pPr marL="285750" indent="-285750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nutsedge spp. included yellow nutsedge.</a:t>
            </a:r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DE3F3620-A28A-4ACC-AC91-289D0FC54A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66800"/>
            <a:ext cx="9144000" cy="45719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50000">
                <a:srgbClr val="FF9966"/>
              </a:gs>
              <a:gs pos="100000">
                <a:srgbClr val="FFFF00"/>
              </a:gs>
            </a:gsLst>
            <a:lin ang="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27326745"/>
      </p:ext>
    </p:extLst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301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altLang="en-US" sz="4400" dirty="0">
              <a:solidFill>
                <a:srgbClr val="FFFF00"/>
              </a:solidFill>
            </a:endParaRPr>
          </a:p>
        </p:txBody>
      </p:sp>
      <p:sp>
        <p:nvSpPr>
          <p:cNvPr id="15363" name="Rectangle 7"/>
          <p:cNvSpPr>
            <a:spLocks noChangeArrowheads="1"/>
          </p:cNvSpPr>
          <p:nvPr/>
        </p:nvSpPr>
        <p:spPr bwMode="auto">
          <a:xfrm>
            <a:off x="304800" y="0"/>
            <a:ext cx="8534400" cy="1097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en-US" sz="3200" dirty="0">
                <a:solidFill>
                  <a:srgbClr val="FFFF00"/>
                </a:solidFill>
              </a:rPr>
              <a:t>Top 4 Weeds in Pulse Crops</a:t>
            </a:r>
          </a:p>
          <a:p>
            <a:r>
              <a:rPr lang="en-US" altLang="en-US" sz="2400" dirty="0">
                <a:solidFill>
                  <a:srgbClr val="FFFF00"/>
                </a:solidFill>
              </a:rPr>
              <a:t>(25 survey respondents)</a:t>
            </a:r>
          </a:p>
        </p:txBody>
      </p:sp>
      <p:sp>
        <p:nvSpPr>
          <p:cNvPr id="15365" name="TextBox 13"/>
          <p:cNvSpPr txBox="1">
            <a:spLocks noChangeArrowheads="1"/>
          </p:cNvSpPr>
          <p:nvPr/>
        </p:nvSpPr>
        <p:spPr bwMode="auto">
          <a:xfrm>
            <a:off x="1235440" y="1270933"/>
            <a:ext cx="219356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en-US" sz="2800" b="1" u="sng" dirty="0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 dirty="0">
                <a:solidFill>
                  <a:srgbClr val="FF6600"/>
                </a:solidFill>
              </a:rPr>
              <a:t>COMMON</a:t>
            </a:r>
          </a:p>
        </p:txBody>
      </p:sp>
      <p:sp>
        <p:nvSpPr>
          <p:cNvPr id="15366" name="TextBox 13"/>
          <p:cNvSpPr txBox="1">
            <a:spLocks noChangeArrowheads="1"/>
          </p:cNvSpPr>
          <p:nvPr/>
        </p:nvSpPr>
        <p:spPr bwMode="auto">
          <a:xfrm>
            <a:off x="5244039" y="1270933"/>
            <a:ext cx="297709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800" b="1" u="sng" dirty="0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 dirty="0">
                <a:solidFill>
                  <a:srgbClr val="FF6600"/>
                </a:solidFill>
              </a:rPr>
              <a:t>TROUBLESOME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0840256"/>
              </p:ext>
            </p:extLst>
          </p:nvPr>
        </p:nvGraphicFramePr>
        <p:xfrm>
          <a:off x="190500" y="2316480"/>
          <a:ext cx="4305300" cy="1493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00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  <a:latin typeface="+mn-lt"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pigweed spp. (16)</a:t>
                      </a:r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*</a:t>
                      </a:r>
                      <a:endParaRPr lang="en-US" sz="2000" b="0" i="0" u="none" strike="noStrike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  <a:latin typeface="+mn-lt"/>
                        </a:rPr>
                        <a:t>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kochia (15)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common lambsquarters (14)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foxtail spp. (8)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1140933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3892358"/>
              </p:ext>
            </p:extLst>
          </p:nvPr>
        </p:nvGraphicFramePr>
        <p:xfrm>
          <a:off x="4762500" y="2324100"/>
          <a:ext cx="4152900" cy="1493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47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  <a:latin typeface="+mn-lt"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kochia (15)*</a:t>
                      </a:r>
                      <a:endParaRPr lang="en-US" sz="20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common </a:t>
                      </a:r>
                      <a:r>
                        <a:rPr lang="en-US" sz="2000" b="0" i="0" u="none" strike="noStrike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lambsquarters</a:t>
                      </a:r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(14)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  <a:latin typeface="+mn-lt"/>
                        </a:rPr>
                        <a:t>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pigweed spp. </a:t>
                      </a:r>
                      <a:r>
                        <a:rPr lang="en-US" sz="2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(13)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wild buckwheat (6)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647700" y="4114800"/>
            <a:ext cx="796290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number of survey respondents who listed the weed species as one of their  top 5 weeds in this crop.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b="1" dirty="0">
              <a:solidFill>
                <a:schemeClr val="bg1"/>
              </a:solidFill>
            </a:endParaRPr>
          </a:p>
          <a:p>
            <a:pPr marL="109538" indent="-109538" algn="l"/>
            <a:endParaRPr lang="en-US" sz="1600" dirty="0">
              <a:solidFill>
                <a:schemeClr val="bg1"/>
              </a:solidFill>
            </a:endParaRP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pigweed spp. included Palmer amaranth, redroot pigweed, and waterhemp.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foxtail spp. included giant foxtail, green foxtail, and yellow foxtail</a:t>
            </a:r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0741D2D6-C539-4FD9-AE99-A932347535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66800"/>
            <a:ext cx="9144000" cy="45719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50000">
                <a:srgbClr val="FF9966"/>
              </a:gs>
              <a:gs pos="100000">
                <a:srgbClr val="FFFF00"/>
              </a:gs>
            </a:gsLst>
            <a:lin ang="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04600085"/>
      </p:ext>
    </p:extLst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301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altLang="en-US" sz="4400" dirty="0">
              <a:solidFill>
                <a:srgbClr val="FFFF00"/>
              </a:solidFill>
            </a:endParaRPr>
          </a:p>
        </p:txBody>
      </p:sp>
      <p:sp>
        <p:nvSpPr>
          <p:cNvPr id="15365" name="TextBox 13"/>
          <p:cNvSpPr txBox="1">
            <a:spLocks noChangeArrowheads="1"/>
          </p:cNvSpPr>
          <p:nvPr/>
        </p:nvSpPr>
        <p:spPr bwMode="auto">
          <a:xfrm>
            <a:off x="1235440" y="1293793"/>
            <a:ext cx="219356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en-US" sz="2800" b="1" u="sng" dirty="0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 dirty="0">
                <a:solidFill>
                  <a:srgbClr val="FF6600"/>
                </a:solidFill>
              </a:rPr>
              <a:t>COMMON</a:t>
            </a:r>
          </a:p>
        </p:txBody>
      </p:sp>
      <p:sp>
        <p:nvSpPr>
          <p:cNvPr id="15366" name="TextBox 13"/>
          <p:cNvSpPr txBox="1">
            <a:spLocks noChangeArrowheads="1"/>
          </p:cNvSpPr>
          <p:nvPr/>
        </p:nvSpPr>
        <p:spPr bwMode="auto">
          <a:xfrm>
            <a:off x="5244039" y="1293793"/>
            <a:ext cx="297709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800" b="1" u="sng" dirty="0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 dirty="0">
                <a:solidFill>
                  <a:srgbClr val="FF6600"/>
                </a:solidFill>
              </a:rPr>
              <a:t>TROUBLESOME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308222"/>
              </p:ext>
            </p:extLst>
          </p:nvPr>
        </p:nvGraphicFramePr>
        <p:xfrm>
          <a:off x="190500" y="2339340"/>
          <a:ext cx="4381500" cy="26136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00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81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  <a:latin typeface="+mn-lt"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waterhemp</a:t>
                      </a:r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(29)*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common </a:t>
                      </a:r>
                      <a:r>
                        <a:rPr lang="en-US" sz="2000" b="0" i="0" u="none" strike="noStrike" baseline="0" dirty="0" err="1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lambsquarters</a:t>
                      </a: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(27)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foxtail spp. (26)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070393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Palmer amaranth (24)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horseweed (</a:t>
                      </a:r>
                      <a:r>
                        <a:rPr lang="en-US" sz="2000" b="0" i="0" u="none" strike="noStrike" baseline="0" dirty="0" err="1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marestail</a:t>
                      </a: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) (20)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morningglory spp. (19)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redroot pigweed (12)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2741667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4827908"/>
              </p:ext>
            </p:extLst>
          </p:nvPr>
        </p:nvGraphicFramePr>
        <p:xfrm>
          <a:off x="4762500" y="2324100"/>
          <a:ext cx="4152900" cy="26136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76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Palmer amaranth (35)</a:t>
                      </a:r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*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716322876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waterhemp</a:t>
                      </a:r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(33)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ragweed spp. (27)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horseweed (marestail) (25)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44063163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5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 err="1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morningglory</a:t>
                      </a: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spp. (18)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910681329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6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common </a:t>
                      </a:r>
                      <a:r>
                        <a:rPr lang="en-US" sz="2000" b="0" i="0" u="none" strike="noStrike" baseline="0" dirty="0" err="1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lambsquarters</a:t>
                      </a: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(15)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97106406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7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kochia (12)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2925774"/>
                  </a:ext>
                </a:extLst>
              </a:tr>
            </a:tbl>
          </a:graphicData>
        </a:graphic>
      </p:graphicFrame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304800" y="0"/>
            <a:ext cx="8534400" cy="1097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en-US" sz="3200" dirty="0">
                <a:solidFill>
                  <a:srgbClr val="FFFF00"/>
                </a:solidFill>
              </a:rPr>
              <a:t>Top 7 Weeds in Soybean</a:t>
            </a:r>
          </a:p>
          <a:p>
            <a:r>
              <a:rPr lang="en-US" altLang="en-US" sz="2400" dirty="0">
                <a:solidFill>
                  <a:srgbClr val="FFFF00"/>
                </a:solidFill>
              </a:rPr>
              <a:t>(62 survey respondents)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5212729"/>
            <a:ext cx="84582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bg1"/>
                </a:solidFill>
              </a:rPr>
              <a:t>number of survey respondents who listed the weed species as one of their top 5 weeds in this crop.</a:t>
            </a:r>
          </a:p>
          <a:p>
            <a:pPr marL="109538" indent="-109538" algn="l">
              <a:buFont typeface="Arial" charset="0"/>
              <a:buChar char="•"/>
            </a:pPr>
            <a:endParaRPr lang="en-US" sz="1200" b="1" dirty="0">
              <a:solidFill>
                <a:schemeClr val="bg1"/>
              </a:solidFill>
            </a:endParaRPr>
          </a:p>
          <a:p>
            <a:pPr marL="285750" indent="-285750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foxtail spp. included giant foxtail, green foxtail, and yellow foxtail.</a:t>
            </a:r>
          </a:p>
          <a:p>
            <a:pPr marL="285750" indent="-285750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ragweed spp. included common ragweed and giant ragweed</a:t>
            </a:r>
          </a:p>
          <a:p>
            <a:pPr marL="285750" indent="-285750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morningglory spp. included ivyleaf, pitted, and </a:t>
            </a:r>
            <a:r>
              <a:rPr lang="en-US" sz="1600" dirty="0" err="1">
                <a:solidFill>
                  <a:schemeClr val="bg1"/>
                </a:solidFill>
              </a:rPr>
              <a:t>palmleaf</a:t>
            </a:r>
            <a:r>
              <a:rPr lang="en-US" sz="1600" dirty="0">
                <a:solidFill>
                  <a:schemeClr val="bg1"/>
                </a:solidFill>
              </a:rPr>
              <a:t> morningglory.</a:t>
            </a:r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5991FB3F-CA14-4960-B7F3-02D1916F77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66800"/>
            <a:ext cx="9144000" cy="45719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50000">
                <a:srgbClr val="FF9966"/>
              </a:gs>
              <a:gs pos="100000">
                <a:srgbClr val="FFFF00"/>
              </a:gs>
            </a:gsLst>
            <a:lin ang="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04600085"/>
      </p:ext>
    </p:extLst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301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altLang="en-US" sz="4400" dirty="0">
              <a:solidFill>
                <a:srgbClr val="FFFF00"/>
              </a:solidFill>
            </a:endParaRPr>
          </a:p>
        </p:txBody>
      </p:sp>
      <p:sp>
        <p:nvSpPr>
          <p:cNvPr id="15365" name="TextBox 13"/>
          <p:cNvSpPr txBox="1">
            <a:spLocks noChangeArrowheads="1"/>
          </p:cNvSpPr>
          <p:nvPr/>
        </p:nvSpPr>
        <p:spPr bwMode="auto">
          <a:xfrm>
            <a:off x="1235440" y="1347133"/>
            <a:ext cx="219356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en-US" sz="2800" b="1" u="sng" dirty="0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 dirty="0">
                <a:solidFill>
                  <a:srgbClr val="FF6600"/>
                </a:solidFill>
              </a:rPr>
              <a:t>COMMON</a:t>
            </a:r>
          </a:p>
        </p:txBody>
      </p:sp>
      <p:sp>
        <p:nvSpPr>
          <p:cNvPr id="15366" name="TextBox 13"/>
          <p:cNvSpPr txBox="1">
            <a:spLocks noChangeArrowheads="1"/>
          </p:cNvSpPr>
          <p:nvPr/>
        </p:nvSpPr>
        <p:spPr bwMode="auto">
          <a:xfrm>
            <a:off x="5244039" y="1347133"/>
            <a:ext cx="297709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800" b="1" u="sng" dirty="0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 dirty="0">
                <a:solidFill>
                  <a:srgbClr val="FF6600"/>
                </a:solidFill>
              </a:rPr>
              <a:t>TROUBLESOME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7399810"/>
              </p:ext>
            </p:extLst>
          </p:nvPr>
        </p:nvGraphicFramePr>
        <p:xfrm>
          <a:off x="190500" y="2392680"/>
          <a:ext cx="4305300" cy="18669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23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81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common lambsquarters (18)*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kochia (15)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redroot pigweed (12)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foxtail spp. (7)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6753048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waterhemp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(6)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9752606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4187751"/>
              </p:ext>
            </p:extLst>
          </p:nvPr>
        </p:nvGraphicFramePr>
        <p:xfrm>
          <a:off x="4762500" y="2377440"/>
          <a:ext cx="4152900" cy="2240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23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29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kochia (16)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common lambsquarters (15)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794747459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redroot pigweed (10)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 err="1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waterhemp</a:t>
                      </a: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(6)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Palmer amaranth (4)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88237788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common ragweed (4)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377953837"/>
                  </a:ext>
                </a:extLst>
              </a:tr>
            </a:tbl>
          </a:graphicData>
        </a:graphic>
      </p:graphicFrame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304800" y="0"/>
            <a:ext cx="8534400" cy="1097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en-US" sz="3200" dirty="0">
                <a:solidFill>
                  <a:srgbClr val="FFFF00"/>
                </a:solidFill>
              </a:rPr>
              <a:t>Top 5 Weeds in Sugarbeets</a:t>
            </a:r>
          </a:p>
          <a:p>
            <a:r>
              <a:rPr lang="en-US" altLang="en-US" sz="2400" dirty="0">
                <a:solidFill>
                  <a:srgbClr val="FFFF00"/>
                </a:solidFill>
              </a:rPr>
              <a:t>(20 survey respondents)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5284" y="4831855"/>
            <a:ext cx="8217716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number of survey respondents who listed the weed species as one of their  top 5 weeds in this crop.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b="1" dirty="0">
              <a:solidFill>
                <a:schemeClr val="bg1"/>
              </a:solidFill>
            </a:endParaRPr>
          </a:p>
          <a:p>
            <a:pPr marL="109538" indent="-109538" algn="l">
              <a:buFont typeface="Arial" charset="0"/>
              <a:buChar char="•"/>
            </a:pPr>
            <a:endParaRPr lang="en-US" b="1" dirty="0">
              <a:solidFill>
                <a:schemeClr val="bg1"/>
              </a:solidFill>
            </a:endParaRPr>
          </a:p>
          <a:p>
            <a:pPr marL="109538" indent="-109538" algn="l"/>
            <a:r>
              <a:rPr lang="en-US" sz="1600" dirty="0">
                <a:solidFill>
                  <a:schemeClr val="bg1"/>
                </a:solidFill>
              </a:rPr>
              <a:t>- foxtail spp. included green foxtail and yellow foxtail.</a:t>
            </a:r>
          </a:p>
          <a:p>
            <a:pPr marL="109538" indent="-109538" algn="l"/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3EF61655-31F3-49A6-8683-4BC2D9310B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66800"/>
            <a:ext cx="9144000" cy="45719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50000">
                <a:srgbClr val="FF9966"/>
              </a:gs>
              <a:gs pos="100000">
                <a:srgbClr val="FFFF00"/>
              </a:gs>
            </a:gsLst>
            <a:lin ang="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28683115"/>
      </p:ext>
    </p:extLst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723900" y="120650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altLang="en-US" sz="4400" dirty="0">
              <a:solidFill>
                <a:srgbClr val="FFFF00"/>
              </a:solidFill>
            </a:endParaRPr>
          </a:p>
        </p:txBody>
      </p:sp>
      <p:sp>
        <p:nvSpPr>
          <p:cNvPr id="15365" name="TextBox 13"/>
          <p:cNvSpPr txBox="1">
            <a:spLocks noChangeArrowheads="1"/>
          </p:cNvSpPr>
          <p:nvPr/>
        </p:nvSpPr>
        <p:spPr bwMode="auto">
          <a:xfrm>
            <a:off x="1235440" y="1339513"/>
            <a:ext cx="219356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en-US" sz="2800" b="1" u="sng" dirty="0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 dirty="0">
                <a:solidFill>
                  <a:srgbClr val="FF6600"/>
                </a:solidFill>
              </a:rPr>
              <a:t>COMMON</a:t>
            </a:r>
          </a:p>
        </p:txBody>
      </p:sp>
      <p:sp>
        <p:nvSpPr>
          <p:cNvPr id="15366" name="TextBox 13"/>
          <p:cNvSpPr txBox="1">
            <a:spLocks noChangeArrowheads="1"/>
          </p:cNvSpPr>
          <p:nvPr/>
        </p:nvSpPr>
        <p:spPr bwMode="auto">
          <a:xfrm>
            <a:off x="5244039" y="1339513"/>
            <a:ext cx="297709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800" b="1" u="sng" dirty="0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 dirty="0">
                <a:solidFill>
                  <a:srgbClr val="FF6600"/>
                </a:solidFill>
              </a:rPr>
              <a:t>TROUBLESOME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6440735"/>
              </p:ext>
            </p:extLst>
          </p:nvPr>
        </p:nvGraphicFramePr>
        <p:xfrm>
          <a:off x="190500" y="2385060"/>
          <a:ext cx="4305300" cy="1493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477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575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goosefoot spp. (7)*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pigweed spp. (7)</a:t>
                      </a: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3897664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purslane spp. (6)</a:t>
                      </a: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8058064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shepherd’s-purse (5)</a:t>
                      </a: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1873856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3161677"/>
              </p:ext>
            </p:extLst>
          </p:nvPr>
        </p:nvGraphicFramePr>
        <p:xfrm>
          <a:off x="4762500" y="2369820"/>
          <a:ext cx="4152900" cy="1493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00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52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  <a:latin typeface="+mn-lt"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goosefoot spp. (8)*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purslane spp. (5)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pigweed spp. (4)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77670485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ragweed spp. (4)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546903551"/>
                  </a:ext>
                </a:extLst>
              </a:tr>
            </a:tbl>
          </a:graphicData>
        </a:graphic>
      </p:graphicFrame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1097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en-US" sz="3200" dirty="0">
                <a:solidFill>
                  <a:srgbClr val="FFFF00"/>
                </a:solidFill>
              </a:rPr>
              <a:t>Top 4 Weeds in Vegetables- Cole Crops, Greens</a:t>
            </a:r>
          </a:p>
          <a:p>
            <a:r>
              <a:rPr lang="en-US" altLang="en-US" sz="2400" dirty="0">
                <a:solidFill>
                  <a:srgbClr val="FFFF00"/>
                </a:solidFill>
              </a:rPr>
              <a:t>(14 survey respondents)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7700" y="4267200"/>
            <a:ext cx="80391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1775" indent="-231775" algn="l"/>
            <a:r>
              <a:rPr lang="en-US" b="1" dirty="0">
                <a:solidFill>
                  <a:schemeClr val="bg1"/>
                </a:solidFill>
              </a:rPr>
              <a:t>* number of survey respondents who listed the weed species as one of their  top 5 weeds in this crop.</a:t>
            </a:r>
          </a:p>
          <a:p>
            <a:pPr marL="109538" indent="-109538" algn="l">
              <a:buFont typeface="Arial" charset="0"/>
              <a:buChar char="•"/>
            </a:pPr>
            <a:endParaRPr lang="en-US" sz="1600" b="1" dirty="0">
              <a:solidFill>
                <a:schemeClr val="bg1"/>
              </a:solidFill>
            </a:endParaRPr>
          </a:p>
          <a:p>
            <a:pPr marL="109538" indent="-109538" algn="l">
              <a:buFont typeface="Arial" charset="0"/>
              <a:buChar char="•"/>
            </a:pPr>
            <a:endParaRPr lang="en-US" sz="1600" b="1" dirty="0">
              <a:solidFill>
                <a:schemeClr val="bg1"/>
              </a:solidFill>
            </a:endParaRP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goosefoot spp. included common lambsquarters and </a:t>
            </a:r>
            <a:r>
              <a:rPr lang="en-US" sz="1600" dirty="0" err="1">
                <a:solidFill>
                  <a:schemeClr val="bg1"/>
                </a:solidFill>
              </a:rPr>
              <a:t>nettleleaf</a:t>
            </a:r>
            <a:r>
              <a:rPr lang="en-US" sz="1600" dirty="0">
                <a:solidFill>
                  <a:schemeClr val="bg1"/>
                </a:solidFill>
              </a:rPr>
              <a:t> goosefoot.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pigweed spp. included redroot pigweed and Powell amaranth.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purslane spp. included common purslane.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ragweed spp. included giant and common ragweed.</a:t>
            </a:r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F705A7AF-A7B0-4A31-8050-11EB97800D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66800"/>
            <a:ext cx="9144000" cy="45719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50000">
                <a:srgbClr val="FF9966"/>
              </a:gs>
              <a:gs pos="100000">
                <a:srgbClr val="FFFF00"/>
              </a:gs>
            </a:gsLst>
            <a:lin ang="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68405679"/>
      </p:ext>
    </p:extLst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301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altLang="en-US" sz="4400" dirty="0">
              <a:solidFill>
                <a:srgbClr val="FFFF00"/>
              </a:solidFill>
            </a:endParaRPr>
          </a:p>
        </p:txBody>
      </p:sp>
      <p:sp>
        <p:nvSpPr>
          <p:cNvPr id="15365" name="TextBox 13"/>
          <p:cNvSpPr txBox="1">
            <a:spLocks noChangeArrowheads="1"/>
          </p:cNvSpPr>
          <p:nvPr/>
        </p:nvSpPr>
        <p:spPr bwMode="auto">
          <a:xfrm>
            <a:off x="1235440" y="1274564"/>
            <a:ext cx="219356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en-US" sz="2800" b="1" u="sng" dirty="0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 dirty="0">
                <a:solidFill>
                  <a:srgbClr val="FF6600"/>
                </a:solidFill>
              </a:rPr>
              <a:t>COMMON</a:t>
            </a:r>
          </a:p>
        </p:txBody>
      </p:sp>
      <p:sp>
        <p:nvSpPr>
          <p:cNvPr id="15366" name="TextBox 13"/>
          <p:cNvSpPr txBox="1">
            <a:spLocks noChangeArrowheads="1"/>
          </p:cNvSpPr>
          <p:nvPr/>
        </p:nvSpPr>
        <p:spPr bwMode="auto">
          <a:xfrm>
            <a:off x="5244039" y="1274564"/>
            <a:ext cx="297709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800" b="1" u="sng" dirty="0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 dirty="0">
                <a:solidFill>
                  <a:srgbClr val="FF6600"/>
                </a:solidFill>
              </a:rPr>
              <a:t>TROUBLESOME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7658365"/>
              </p:ext>
            </p:extLst>
          </p:nvPr>
        </p:nvGraphicFramePr>
        <p:xfrm>
          <a:off x="190500" y="2320111"/>
          <a:ext cx="4305300" cy="18669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477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575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pigweed spp. (14)*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common </a:t>
                      </a:r>
                      <a:r>
                        <a:rPr lang="en-US" sz="2000" b="0" i="0" u="none" strike="noStrike" baseline="0" dirty="0" err="1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lambsquarters</a:t>
                      </a: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(8)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nutsedge spp. (7)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ragweed spp. (5)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crabgrass spp. (5)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8256572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1129697"/>
              </p:ext>
            </p:extLst>
          </p:nvPr>
        </p:nvGraphicFramePr>
        <p:xfrm>
          <a:off x="4762500" y="2304871"/>
          <a:ext cx="4152900" cy="1493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76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  <a:latin typeface="+mn-lt"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pigweed spp. </a:t>
                      </a: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(14)*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nutsedge spp. (7)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common </a:t>
                      </a:r>
                      <a:r>
                        <a:rPr lang="en-US" sz="2000" b="0" i="0" u="none" strike="noStrike" baseline="0" dirty="0" err="1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lambsquarters</a:t>
                      </a: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(6)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morningglory spp. (6)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304800" y="0"/>
            <a:ext cx="8534400" cy="1097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en-US" sz="3200" dirty="0">
                <a:solidFill>
                  <a:srgbClr val="FFFF00"/>
                </a:solidFill>
              </a:rPr>
              <a:t>Top 4 Weeds in Vegetables- Cucurbits</a:t>
            </a:r>
          </a:p>
          <a:p>
            <a:r>
              <a:rPr lang="en-US" altLang="en-US" sz="2400" dirty="0">
                <a:solidFill>
                  <a:srgbClr val="FFFF00"/>
                </a:solidFill>
              </a:rPr>
              <a:t>(18 survey respondents)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600" y="4503062"/>
            <a:ext cx="8001000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1775" indent="-231775" algn="l"/>
            <a:r>
              <a:rPr lang="en-US" b="1" dirty="0">
                <a:solidFill>
                  <a:schemeClr val="bg1"/>
                </a:solidFill>
              </a:rPr>
              <a:t>* number of survey respondents who listed the weed species as one of their  top 5 weeds in this crop.</a:t>
            </a:r>
          </a:p>
          <a:p>
            <a:pPr marL="109538" indent="-109538" algn="l">
              <a:buFont typeface="Arial" charset="0"/>
              <a:buChar char="•"/>
            </a:pPr>
            <a:endParaRPr lang="en-US" b="1" dirty="0">
              <a:solidFill>
                <a:schemeClr val="bg1"/>
              </a:solidFill>
            </a:endParaRP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pigweed spp. included Palmer amaranth, redroot pigweed, and smooth pigweed.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nutsedge spp. included annual sedge, purple and yellow nutsedge.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ragweed spp. included giant and common ragweed.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morningglory spp. included tall, </a:t>
            </a:r>
            <a:r>
              <a:rPr lang="en-US" sz="1600" dirty="0" err="1">
                <a:solidFill>
                  <a:schemeClr val="bg1"/>
                </a:solidFill>
              </a:rPr>
              <a:t>ivyleaf</a:t>
            </a:r>
            <a:r>
              <a:rPr lang="en-US" sz="1600" dirty="0">
                <a:solidFill>
                  <a:schemeClr val="bg1"/>
                </a:solidFill>
              </a:rPr>
              <a:t>, and pitted morningglory.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crabgrass spp. included large crabgrass.</a:t>
            </a:r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01A955D0-ABCB-4775-8AD5-3DD7971F1F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66800"/>
            <a:ext cx="9144000" cy="45719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50000">
                <a:srgbClr val="FF9966"/>
              </a:gs>
              <a:gs pos="100000">
                <a:srgbClr val="FFFF00"/>
              </a:gs>
            </a:gsLst>
            <a:lin ang="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01241617"/>
      </p:ext>
    </p:extLst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301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altLang="en-US" sz="4400" dirty="0">
              <a:solidFill>
                <a:srgbClr val="FFFF00"/>
              </a:solidFill>
            </a:endParaRPr>
          </a:p>
        </p:txBody>
      </p:sp>
      <p:sp>
        <p:nvSpPr>
          <p:cNvPr id="15365" name="TextBox 13"/>
          <p:cNvSpPr txBox="1">
            <a:spLocks noChangeArrowheads="1"/>
          </p:cNvSpPr>
          <p:nvPr/>
        </p:nvSpPr>
        <p:spPr bwMode="auto">
          <a:xfrm>
            <a:off x="1246370" y="1192215"/>
            <a:ext cx="219356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en-US" sz="2800" b="1" u="sng" dirty="0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 dirty="0">
                <a:solidFill>
                  <a:srgbClr val="FF6600"/>
                </a:solidFill>
              </a:rPr>
              <a:t>COMMON</a:t>
            </a:r>
          </a:p>
        </p:txBody>
      </p:sp>
      <p:sp>
        <p:nvSpPr>
          <p:cNvPr id="15366" name="TextBox 13"/>
          <p:cNvSpPr txBox="1">
            <a:spLocks noChangeArrowheads="1"/>
          </p:cNvSpPr>
          <p:nvPr/>
        </p:nvSpPr>
        <p:spPr bwMode="auto">
          <a:xfrm>
            <a:off x="5350401" y="1192215"/>
            <a:ext cx="297709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800" b="1" u="sng" dirty="0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 dirty="0">
                <a:solidFill>
                  <a:srgbClr val="FF6600"/>
                </a:solidFill>
              </a:rPr>
              <a:t>TROUBLESOME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2185377"/>
              </p:ext>
            </p:extLst>
          </p:nvPr>
        </p:nvGraphicFramePr>
        <p:xfrm>
          <a:off x="190500" y="2171700"/>
          <a:ext cx="4305300" cy="18669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477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575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pigweed spp. (11)*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common </a:t>
                      </a:r>
                      <a:r>
                        <a:rPr lang="en-US" sz="2000" b="0" i="0" u="none" strike="noStrike" baseline="0" dirty="0" err="1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lambsquarters</a:t>
                      </a: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(7)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nightshade spp.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(5)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nutsedge spp. (4)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7619193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foxtail spp. (4)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1967468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3162080"/>
              </p:ext>
            </p:extLst>
          </p:nvPr>
        </p:nvGraphicFramePr>
        <p:xfrm>
          <a:off x="4762500" y="2171700"/>
          <a:ext cx="4152900" cy="1493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76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  <a:latin typeface="+mn-lt"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nightshade spp. (9)*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pigweed spp.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(8)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ragweed spp. (7)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nutsedge spp. (5)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304800" y="0"/>
            <a:ext cx="8534400" cy="1097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en-US" sz="3200" dirty="0">
                <a:solidFill>
                  <a:srgbClr val="FFFF00"/>
                </a:solidFill>
              </a:rPr>
              <a:t>Top 4 Weeds in Vegetables- Fruiting</a:t>
            </a:r>
          </a:p>
          <a:p>
            <a:r>
              <a:rPr lang="en-US" altLang="en-US" sz="2400" dirty="0">
                <a:solidFill>
                  <a:srgbClr val="FFFF00"/>
                </a:solidFill>
              </a:rPr>
              <a:t>(15 survey respondents)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3400" y="4221539"/>
            <a:ext cx="82296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1775" indent="-231775" algn="l"/>
            <a:r>
              <a:rPr lang="en-US" sz="1600" b="1" dirty="0">
                <a:solidFill>
                  <a:schemeClr val="bg1"/>
                </a:solidFill>
              </a:rPr>
              <a:t>* number of survey respondents who listed the weed species as one of their  top 5 weeds in this crop.</a:t>
            </a:r>
          </a:p>
          <a:p>
            <a:pPr marL="109538" indent="-109538" algn="l">
              <a:buFont typeface="Arial" charset="0"/>
              <a:buChar char="•"/>
            </a:pPr>
            <a:endParaRPr lang="en-US" sz="1200" b="1" dirty="0">
              <a:solidFill>
                <a:schemeClr val="bg1"/>
              </a:solidFill>
            </a:endParaRP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pigweed spp. included Palmer amaranth, redroot pigweed, and waterhemp.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nightshade spp. included </a:t>
            </a:r>
            <a:r>
              <a:rPr lang="en-US" sz="1600" dirty="0" err="1">
                <a:solidFill>
                  <a:schemeClr val="bg1"/>
                </a:solidFill>
              </a:rPr>
              <a:t>horsenettle</a:t>
            </a:r>
            <a:r>
              <a:rPr lang="en-US" sz="1600" dirty="0">
                <a:solidFill>
                  <a:schemeClr val="bg1"/>
                </a:solidFill>
              </a:rPr>
              <a:t>, eastern black and black nightshade, and </a:t>
            </a:r>
            <a:r>
              <a:rPr lang="en-US" sz="1600" dirty="0" err="1">
                <a:solidFill>
                  <a:schemeClr val="bg1"/>
                </a:solidFill>
              </a:rPr>
              <a:t>sharpleaf</a:t>
            </a:r>
            <a:r>
              <a:rPr lang="en-US" sz="1600" dirty="0">
                <a:solidFill>
                  <a:schemeClr val="bg1"/>
                </a:solidFill>
              </a:rPr>
              <a:t> groundcherry.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nutsedge spp. included yellow and purple nutsedge.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ragweed spp. included common ragweed and giant ragweed.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foxtail spp. included giant foxtail, green foxtail, and yellow foxtail</a:t>
            </a:r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B3AB32A0-4BE4-4AF7-A143-7CBDA851EE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66800"/>
            <a:ext cx="9144000" cy="45719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50000">
                <a:srgbClr val="FF9966"/>
              </a:gs>
              <a:gs pos="100000">
                <a:srgbClr val="FFFF00"/>
              </a:gs>
            </a:gsLst>
            <a:lin ang="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61869849"/>
      </p:ext>
    </p:extLst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301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altLang="en-US" sz="4400" dirty="0">
              <a:solidFill>
                <a:srgbClr val="FFFF00"/>
              </a:solidFill>
            </a:endParaRPr>
          </a:p>
        </p:txBody>
      </p:sp>
      <p:sp>
        <p:nvSpPr>
          <p:cNvPr id="15365" name="TextBox 13"/>
          <p:cNvSpPr txBox="1">
            <a:spLocks noChangeArrowheads="1"/>
          </p:cNvSpPr>
          <p:nvPr/>
        </p:nvSpPr>
        <p:spPr bwMode="auto">
          <a:xfrm>
            <a:off x="1235440" y="1295400"/>
            <a:ext cx="219356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en-US" sz="2800" b="1" u="sng" dirty="0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 dirty="0">
                <a:solidFill>
                  <a:srgbClr val="FF6600"/>
                </a:solidFill>
              </a:rPr>
              <a:t>COMMON</a:t>
            </a:r>
          </a:p>
        </p:txBody>
      </p:sp>
      <p:sp>
        <p:nvSpPr>
          <p:cNvPr id="15366" name="TextBox 13"/>
          <p:cNvSpPr txBox="1">
            <a:spLocks noChangeArrowheads="1"/>
          </p:cNvSpPr>
          <p:nvPr/>
        </p:nvSpPr>
        <p:spPr bwMode="auto">
          <a:xfrm>
            <a:off x="5244039" y="1295400"/>
            <a:ext cx="297709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800" b="1" u="sng" dirty="0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 dirty="0">
                <a:solidFill>
                  <a:srgbClr val="FF6600"/>
                </a:solidFill>
              </a:rPr>
              <a:t>TROUBLESOME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3488917"/>
              </p:ext>
            </p:extLst>
          </p:nvPr>
        </p:nvGraphicFramePr>
        <p:xfrm>
          <a:off x="190500" y="2340947"/>
          <a:ext cx="4305300" cy="1493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477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575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pigweed spp. (10)*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common </a:t>
                      </a:r>
                      <a:r>
                        <a:rPr lang="en-US" sz="2000" b="0" i="0" u="none" strike="noStrike" baseline="0" dirty="0" err="1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lambsquarters</a:t>
                      </a: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(8)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common purslane  (6)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yellow nutsedge  (5)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3874419"/>
              </p:ext>
            </p:extLst>
          </p:nvPr>
        </p:nvGraphicFramePr>
        <p:xfrm>
          <a:off x="4762500" y="2325707"/>
          <a:ext cx="4152900" cy="1493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76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  <a:latin typeface="+mn-lt"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pigweed spp.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(9)*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nutsedge spp. (8)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common </a:t>
                      </a:r>
                      <a:r>
                        <a:rPr lang="en-US" sz="2000" b="0" i="0" u="none" strike="noStrike" baseline="0" dirty="0" err="1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lambsquarters</a:t>
                      </a: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(5)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common purslane (4)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304800" y="0"/>
            <a:ext cx="8534400" cy="1097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en-US" sz="3200" dirty="0">
                <a:solidFill>
                  <a:srgbClr val="FFFF00"/>
                </a:solidFill>
              </a:rPr>
              <a:t>Top 4 Weeds in Vegetables- Other</a:t>
            </a:r>
          </a:p>
          <a:p>
            <a:r>
              <a:rPr lang="en-US" altLang="en-US" sz="2400" dirty="0">
                <a:solidFill>
                  <a:srgbClr val="FFFF00"/>
                </a:solidFill>
              </a:rPr>
              <a:t>(16 survey respondents)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8417" y="4262973"/>
            <a:ext cx="8458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number of survey respondents who listed the weed species as one of their  top 5 weeds in this crop.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b="1" dirty="0">
              <a:solidFill>
                <a:schemeClr val="bg1"/>
              </a:solidFill>
            </a:endParaRPr>
          </a:p>
          <a:p>
            <a:pPr marL="231775" indent="-231775" algn="l"/>
            <a:endParaRPr lang="en-US" sz="1000" b="1" dirty="0">
              <a:solidFill>
                <a:schemeClr val="bg1"/>
              </a:solidFill>
            </a:endParaRP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pigweed spp. included Palmer amaranth, redroot pigweed, and spiny amaranth.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nutsedge spp. included annual sedge, purple nutsedge, and yellow nutsedge.</a:t>
            </a:r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53BC7102-34AC-48CD-98D6-B6AD5FC5DE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66800"/>
            <a:ext cx="9144000" cy="45719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50000">
                <a:srgbClr val="FF9966"/>
              </a:gs>
              <a:gs pos="100000">
                <a:srgbClr val="FFFF00"/>
              </a:gs>
            </a:gsLst>
            <a:lin ang="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28589444"/>
      </p:ext>
    </p:extLst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301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altLang="en-US" sz="4400" dirty="0">
              <a:solidFill>
                <a:srgbClr val="FFFF00"/>
              </a:solidFill>
            </a:endParaRPr>
          </a:p>
        </p:txBody>
      </p:sp>
      <p:sp>
        <p:nvSpPr>
          <p:cNvPr id="15363" name="Rectangle 7"/>
          <p:cNvSpPr>
            <a:spLocks noChangeArrowheads="1"/>
          </p:cNvSpPr>
          <p:nvPr/>
        </p:nvSpPr>
        <p:spPr bwMode="auto">
          <a:xfrm>
            <a:off x="76200" y="45720"/>
            <a:ext cx="8915400" cy="1402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en-US" sz="3200" dirty="0">
                <a:solidFill>
                  <a:srgbClr val="FFFF00"/>
                </a:solidFill>
              </a:rPr>
              <a:t>Top 10 Most </a:t>
            </a:r>
            <a:r>
              <a:rPr lang="en-US" altLang="en-US" sz="3200" dirty="0">
                <a:solidFill>
                  <a:srgbClr val="FF6600"/>
                </a:solidFill>
              </a:rPr>
              <a:t>Common</a:t>
            </a:r>
            <a:r>
              <a:rPr lang="en-US" altLang="en-US" sz="3200" dirty="0">
                <a:solidFill>
                  <a:srgbClr val="FFFF00"/>
                </a:solidFill>
              </a:rPr>
              <a:t> Weeds among all Broadleaf Crops, Fruits, and Vegetables</a:t>
            </a:r>
          </a:p>
          <a:p>
            <a:r>
              <a:rPr lang="en-US" altLang="en-US" sz="2400" dirty="0">
                <a:solidFill>
                  <a:srgbClr val="FFFF00"/>
                </a:solidFill>
              </a:rPr>
              <a:t>(191 total survey respondents)</a:t>
            </a:r>
          </a:p>
        </p:txBody>
      </p:sp>
      <p:sp>
        <p:nvSpPr>
          <p:cNvPr id="15365" name="TextBox 13"/>
          <p:cNvSpPr txBox="1">
            <a:spLocks noChangeArrowheads="1"/>
          </p:cNvSpPr>
          <p:nvPr/>
        </p:nvSpPr>
        <p:spPr bwMode="auto">
          <a:xfrm>
            <a:off x="495300" y="1846014"/>
            <a:ext cx="40386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en-US" sz="2800" b="1" u="sng" dirty="0">
                <a:solidFill>
                  <a:srgbClr val="FF6600"/>
                </a:solidFill>
              </a:rPr>
              <a:t>MOST COMMON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5617463"/>
              </p:ext>
            </p:extLst>
          </p:nvPr>
        </p:nvGraphicFramePr>
        <p:xfrm>
          <a:off x="342902" y="2538849"/>
          <a:ext cx="4305300" cy="3733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23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81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common </a:t>
                      </a:r>
                      <a:r>
                        <a:rPr lang="en-US" sz="2000" b="0" i="0" u="none" strike="noStrike" baseline="0" dirty="0" err="1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lambsquarters</a:t>
                      </a: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(115)*</a:t>
                      </a:r>
                      <a:endParaRPr lang="en-US" sz="20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Palmer amaranth (69)</a:t>
                      </a: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  <a:latin typeface="+mn-lt"/>
                        </a:rPr>
                        <a:t>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kochia (61)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redroot pigweed (61)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morningglory</a:t>
                      </a: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spp. 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(55)</a:t>
                      </a: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waterhemp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(43)</a:t>
                      </a: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pigweed spp. (43)</a:t>
                      </a: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3215458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nutsedge spp. (39)</a:t>
                      </a: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common ragweed (35)</a:t>
                      </a: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horseweed (</a:t>
                      </a:r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marestail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)  (32)</a:t>
                      </a: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4876800" y="2702441"/>
            <a:ext cx="4267200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number of survey respondents who listed the weed species as one of their  top 5 weeds.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b="1" dirty="0">
              <a:solidFill>
                <a:schemeClr val="bg1"/>
              </a:solidFill>
            </a:endParaRPr>
          </a:p>
          <a:p>
            <a:pPr marL="109538" indent="-109538" algn="l">
              <a:buFontTx/>
              <a:buChar char="-"/>
            </a:pPr>
            <a:r>
              <a:rPr lang="en-US" sz="1600" dirty="0" err="1">
                <a:solidFill>
                  <a:schemeClr val="bg1"/>
                </a:solidFill>
              </a:rPr>
              <a:t>morningglory</a:t>
            </a:r>
            <a:r>
              <a:rPr lang="en-US" sz="1600" dirty="0">
                <a:solidFill>
                  <a:schemeClr val="bg1"/>
                </a:solidFill>
              </a:rPr>
              <a:t> spp. included ivyleaf, pitted, </a:t>
            </a:r>
            <a:r>
              <a:rPr lang="en-US" sz="1600" dirty="0" err="1">
                <a:solidFill>
                  <a:schemeClr val="bg1"/>
                </a:solidFill>
              </a:rPr>
              <a:t>palmleaf</a:t>
            </a:r>
            <a:r>
              <a:rPr lang="en-US" sz="1600" dirty="0">
                <a:solidFill>
                  <a:schemeClr val="bg1"/>
                </a:solidFill>
              </a:rPr>
              <a:t>, and tall morningglory.</a:t>
            </a:r>
          </a:p>
          <a:p>
            <a:pPr algn="l"/>
            <a:endParaRPr lang="en-US" sz="1600" dirty="0">
              <a:solidFill>
                <a:schemeClr val="bg1"/>
              </a:solidFill>
            </a:endParaRP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pigweed spp. Included green, Powell, smooth, and spiny amaranth</a:t>
            </a:r>
          </a:p>
          <a:p>
            <a:pPr marL="109538" indent="-109538" algn="l">
              <a:buFontTx/>
              <a:buChar char="-"/>
            </a:pPr>
            <a:endParaRPr lang="en-US" sz="1600" dirty="0">
              <a:solidFill>
                <a:schemeClr val="bg1"/>
              </a:solidFill>
            </a:endParaRPr>
          </a:p>
          <a:p>
            <a:pPr marL="231775" indent="-231775" algn="l"/>
            <a:endParaRPr lang="en-US" sz="1000" b="1" dirty="0">
              <a:solidFill>
                <a:schemeClr val="bg1"/>
              </a:solidFill>
            </a:endParaRP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nutsedge spp. included annual sedge and  purple and yellow nutsedge.</a:t>
            </a:r>
          </a:p>
          <a:p>
            <a:pPr marL="109538" indent="-109538" algn="l">
              <a:buFontTx/>
              <a:buChar char="-"/>
            </a:pP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5D2ED4CD-B0C8-48A8-AD61-38DE9BE78D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478281"/>
            <a:ext cx="9144000" cy="45719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50000">
                <a:srgbClr val="FF9966"/>
              </a:gs>
              <a:gs pos="100000">
                <a:srgbClr val="FFFF00"/>
              </a:gs>
            </a:gsLst>
            <a:lin ang="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04600085"/>
      </p:ext>
    </p:extLst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301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altLang="en-US" sz="4400" dirty="0">
              <a:solidFill>
                <a:srgbClr val="FFFF00"/>
              </a:solidFill>
            </a:endParaRPr>
          </a:p>
        </p:txBody>
      </p:sp>
      <p:sp>
        <p:nvSpPr>
          <p:cNvPr id="15363" name="Rectangle 7"/>
          <p:cNvSpPr>
            <a:spLocks noChangeArrowheads="1"/>
          </p:cNvSpPr>
          <p:nvPr/>
        </p:nvSpPr>
        <p:spPr bwMode="auto">
          <a:xfrm>
            <a:off x="76200" y="45720"/>
            <a:ext cx="8915400" cy="1402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en-US" sz="3200" dirty="0">
                <a:solidFill>
                  <a:srgbClr val="FFFF00"/>
                </a:solidFill>
              </a:rPr>
              <a:t>Top 10 Most </a:t>
            </a:r>
            <a:r>
              <a:rPr lang="en-US" altLang="en-US" sz="3200" dirty="0">
                <a:solidFill>
                  <a:srgbClr val="FF6600"/>
                </a:solidFill>
              </a:rPr>
              <a:t>Troublesome</a:t>
            </a:r>
            <a:r>
              <a:rPr lang="en-US" altLang="en-US" sz="3200" dirty="0">
                <a:solidFill>
                  <a:srgbClr val="FFFF00"/>
                </a:solidFill>
              </a:rPr>
              <a:t> Weeds among all Broadleaf Crops, Fruits, and Vegetables</a:t>
            </a:r>
          </a:p>
          <a:p>
            <a:r>
              <a:rPr lang="en-US" altLang="en-US" sz="2400" dirty="0">
                <a:solidFill>
                  <a:srgbClr val="FFFF00"/>
                </a:solidFill>
              </a:rPr>
              <a:t>(191 total survey respondents)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62500" y="2802791"/>
            <a:ext cx="4152900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1775" indent="-231775" algn="l"/>
            <a:r>
              <a:rPr lang="en-US" b="1" dirty="0">
                <a:solidFill>
                  <a:schemeClr val="bg1"/>
                </a:solidFill>
              </a:rPr>
              <a:t>* number of survey respondents who listed the weed species as one of their  top 5 weeds.</a:t>
            </a:r>
          </a:p>
          <a:p>
            <a:pPr marL="231775" indent="-231775" algn="l"/>
            <a:endParaRPr lang="en-US" sz="1000" b="1" dirty="0">
              <a:solidFill>
                <a:schemeClr val="bg1"/>
              </a:solidFill>
            </a:endParaRP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nutsedge spp. included annual sedge, purple and yellow nutsedge.</a:t>
            </a:r>
          </a:p>
          <a:p>
            <a:pPr marL="109538" indent="-109538" algn="l">
              <a:buFontTx/>
              <a:buChar char="-"/>
            </a:pPr>
            <a:endParaRPr lang="en-US" sz="1600" dirty="0">
              <a:solidFill>
                <a:schemeClr val="bg1"/>
              </a:solidFill>
            </a:endParaRPr>
          </a:p>
          <a:p>
            <a:pPr marL="109538" indent="-109538" algn="l">
              <a:buFontTx/>
              <a:buChar char="-"/>
            </a:pPr>
            <a:r>
              <a:rPr lang="en-US" sz="1600" dirty="0" err="1">
                <a:solidFill>
                  <a:schemeClr val="bg1"/>
                </a:solidFill>
              </a:rPr>
              <a:t>morningglory</a:t>
            </a:r>
            <a:r>
              <a:rPr lang="en-US" sz="1600" dirty="0">
                <a:solidFill>
                  <a:schemeClr val="bg1"/>
                </a:solidFill>
              </a:rPr>
              <a:t> spp. included ivyleaf, pitted, and tall </a:t>
            </a:r>
            <a:r>
              <a:rPr lang="en-US" sz="1600" dirty="0" err="1">
                <a:solidFill>
                  <a:schemeClr val="bg1"/>
                </a:solidFill>
              </a:rPr>
              <a:t>morningglory</a:t>
            </a:r>
            <a:r>
              <a:rPr lang="en-US" sz="1600" dirty="0">
                <a:solidFill>
                  <a:schemeClr val="bg1"/>
                </a:solidFill>
              </a:rPr>
              <a:t>.</a:t>
            </a:r>
          </a:p>
          <a:p>
            <a:pPr marL="109538" indent="-109538" algn="l">
              <a:buFontTx/>
              <a:buChar char="-"/>
            </a:pPr>
            <a:endParaRPr lang="en-US" sz="1600" dirty="0">
              <a:solidFill>
                <a:schemeClr val="bg1"/>
              </a:solidFill>
            </a:endParaRP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pigweed spp. included redroot and smooth pigweed and Powell and spiny amaranth.</a:t>
            </a:r>
          </a:p>
          <a:p>
            <a:pPr marL="109538" indent="-109538" algn="l">
              <a:buFontTx/>
              <a:buChar char="-"/>
            </a:pP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0" name="TextBox 13"/>
          <p:cNvSpPr txBox="1">
            <a:spLocks noChangeArrowheads="1"/>
          </p:cNvSpPr>
          <p:nvPr/>
        </p:nvSpPr>
        <p:spPr bwMode="auto">
          <a:xfrm>
            <a:off x="-381000" y="1992785"/>
            <a:ext cx="579119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en-US" sz="2800" b="1" u="sng" dirty="0">
                <a:solidFill>
                  <a:srgbClr val="FF6600"/>
                </a:solidFill>
              </a:rPr>
              <a:t>MOST TROUBLESOME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7357893"/>
              </p:ext>
            </p:extLst>
          </p:nvPr>
        </p:nvGraphicFramePr>
        <p:xfrm>
          <a:off x="381000" y="2795904"/>
          <a:ext cx="4152900" cy="3733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47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Palmer amaranth (88)*</a:t>
                      </a: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common </a:t>
                      </a:r>
                      <a:r>
                        <a:rPr lang="en-US" sz="2000" b="0" i="0" u="none" strike="noStrike" baseline="0" dirty="0" err="1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lambsquarters</a:t>
                      </a: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(88)</a:t>
                      </a: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kochia (70)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nutsedge spp. (58)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36228473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waterhemp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(50)</a:t>
                      </a: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14172927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horseweed (</a:t>
                      </a:r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marestail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) (49)</a:t>
                      </a: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88050138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morningglory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spp. (48)</a:t>
                      </a: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59181315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redroot pigweed (41)</a:t>
                      </a: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66431066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common ragweed (32)</a:t>
                      </a: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3766042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pigweed spp. (31)</a:t>
                      </a: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72257132"/>
                  </a:ext>
                </a:extLst>
              </a:tr>
            </a:tbl>
          </a:graphicData>
        </a:graphic>
      </p:graphicFrame>
      <p:sp>
        <p:nvSpPr>
          <p:cNvPr id="8" name="Rectangle 5">
            <a:extLst>
              <a:ext uri="{FF2B5EF4-FFF2-40B4-BE49-F238E27FC236}">
                <a16:creationId xmlns:a16="http://schemas.microsoft.com/office/drawing/2014/main" id="{B31BE409-A324-4CD7-AD2B-D4A2529194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486536"/>
            <a:ext cx="9144000" cy="45719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50000">
                <a:srgbClr val="FF9966"/>
              </a:gs>
              <a:gs pos="100000">
                <a:srgbClr val="FFFF00"/>
              </a:gs>
            </a:gsLst>
            <a:lin ang="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22738060"/>
      </p:ext>
    </p:extLst>
  </p:cSld>
  <p:clrMapOvr>
    <a:masterClrMapping/>
  </p:clrMapOvr>
  <p:transition spd="slow"/>
</p:sld>
</file>

<file path=ppt/theme/theme1.xml><?xml version="1.0" encoding="utf-8"?>
<a:theme xmlns:a="http://schemas.openxmlformats.org/drawingml/2006/main" name="7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85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85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37634</TotalTime>
  <Words>2008</Words>
  <Application>Microsoft Office PowerPoint</Application>
  <PresentationFormat>On-screen Show (4:3)</PresentationFormat>
  <Paragraphs>451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7_Default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National and Regional Weed Science Societies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Director of Science Policy Update</dc:title>
  <dc:creator>Lee Van Wychen</dc:creator>
  <cp:lastModifiedBy>Lee Van Wychen</cp:lastModifiedBy>
  <cp:revision>1342</cp:revision>
  <dcterms:created xsi:type="dcterms:W3CDTF">2006-02-24T14:55:09Z</dcterms:created>
  <dcterms:modified xsi:type="dcterms:W3CDTF">2022-12-14T22:52:51Z</dcterms:modified>
</cp:coreProperties>
</file>