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4"/>
  </p:sldMasterIdLst>
  <p:notesMasterIdLst>
    <p:notesMasterId r:id="rId15"/>
  </p:notesMasterIdLst>
  <p:sldIdLst>
    <p:sldId id="477" r:id="rId5"/>
    <p:sldId id="479" r:id="rId6"/>
    <p:sldId id="470" r:id="rId7"/>
    <p:sldId id="474" r:id="rId8"/>
    <p:sldId id="473" r:id="rId9"/>
    <p:sldId id="472" r:id="rId10"/>
    <p:sldId id="475" r:id="rId11"/>
    <p:sldId id="476" r:id="rId12"/>
    <p:sldId id="468" r:id="rId13"/>
    <p:sldId id="480" r:id="rId14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00"/>
    <a:srgbClr val="FFFFFF"/>
    <a:srgbClr val="FFFF00"/>
    <a:srgbClr val="996633"/>
    <a:srgbClr val="009900"/>
    <a:srgbClr val="CC9900"/>
    <a:srgbClr val="FFCC99"/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82" autoAdjust="0"/>
    <p:restoredTop sz="94780" autoAdjust="0"/>
  </p:normalViewPr>
  <p:slideViewPr>
    <p:cSldViewPr>
      <p:cViewPr>
        <p:scale>
          <a:sx n="80" d="100"/>
          <a:sy n="80" d="100"/>
        </p:scale>
        <p:origin x="-1110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A05E3F0-05B7-4FAF-85A9-BC969DC78A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06882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2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3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4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5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6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7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8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9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10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E2BE5B-6707-443E-AAD3-E5AA7F8913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1"/>
            </a:gs>
            <a:gs pos="100000">
              <a:srgbClr val="00006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0537B58-DC84-4926-9856-CC4EC7A5A8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ssa.net/wssa/weed/composite-list-of-weed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152400" y="-152400"/>
            <a:ext cx="8763000" cy="3154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b="1" dirty="0" smtClean="0">
                <a:solidFill>
                  <a:srgbClr val="FFFF00"/>
                </a:solidFill>
              </a:rPr>
              <a:t>2020 </a:t>
            </a:r>
            <a:r>
              <a:rPr lang="en-US" altLang="en-US" sz="3200" b="1" dirty="0">
                <a:solidFill>
                  <a:srgbClr val="FFFF00"/>
                </a:solidFill>
              </a:rPr>
              <a:t>Results for the U.S. &amp; Canada</a:t>
            </a:r>
          </a:p>
          <a:p>
            <a:r>
              <a:rPr lang="en-US" altLang="en-US" sz="3200" b="1" dirty="0" smtClean="0">
                <a:solidFill>
                  <a:srgbClr val="FFFF00"/>
                </a:solidFill>
              </a:rPr>
              <a:t>(317 </a:t>
            </a:r>
            <a:r>
              <a:rPr lang="en-US" altLang="en-US" sz="3200" b="1" dirty="0">
                <a:solidFill>
                  <a:srgbClr val="FFFF00"/>
                </a:solidFill>
              </a:rPr>
              <a:t>survey responses)</a:t>
            </a:r>
          </a:p>
          <a:p>
            <a:endParaRPr lang="en-US" altLang="en-US" sz="2400" b="1" dirty="0">
              <a:solidFill>
                <a:srgbClr val="FFFF00"/>
              </a:solidFill>
            </a:endParaRPr>
          </a:p>
          <a:p>
            <a:r>
              <a:rPr lang="en-US" altLang="en-US" sz="4000" b="1" dirty="0">
                <a:solidFill>
                  <a:srgbClr val="FFFF00"/>
                </a:solidFill>
              </a:rPr>
              <a:t> </a:t>
            </a:r>
            <a:r>
              <a:rPr lang="en-US" altLang="en-US" sz="2400" b="1" dirty="0">
                <a:solidFill>
                  <a:srgbClr val="FF6600"/>
                </a:solidFill>
              </a:rPr>
              <a:t>Most Common and Troublesome Weeds in </a:t>
            </a:r>
          </a:p>
          <a:p>
            <a:r>
              <a:rPr lang="en-US" altLang="en-US" sz="2400" b="1" dirty="0">
                <a:solidFill>
                  <a:srgbClr val="FFFF00"/>
                </a:solidFill>
              </a:rPr>
              <a:t>Grass Crops, Pasture &amp; Turf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04800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1) corn, 2) pastures, rangeland, or other hay, 3) rice, 4) sorghum, 5) spring cereal grains, 6) turf, and  7) winter cereal grains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13716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3970794"/>
            <a:ext cx="862584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u="sng" dirty="0">
                <a:solidFill>
                  <a:srgbClr val="FF6600"/>
                </a:solidFill>
              </a:rPr>
              <a:t>Common weeds</a:t>
            </a:r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n-US" sz="1600" dirty="0">
                <a:solidFill>
                  <a:srgbClr val="FFFFFF"/>
                </a:solidFill>
              </a:rPr>
              <a:t>refer to those weeds you most frequently see.</a:t>
            </a:r>
          </a:p>
          <a:p>
            <a:pPr algn="l"/>
            <a:endParaRPr lang="en-US" sz="1600" dirty="0">
              <a:solidFill>
                <a:srgbClr val="FFFFFF"/>
              </a:solidFill>
            </a:endParaRPr>
          </a:p>
          <a:p>
            <a:pPr marL="341313" indent="-341313" algn="l"/>
            <a:r>
              <a:rPr lang="en-US" u="sng" dirty="0">
                <a:solidFill>
                  <a:srgbClr val="FF6600"/>
                </a:solidFill>
              </a:rPr>
              <a:t>Troublesome weeds</a:t>
            </a:r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n-US" sz="1600" dirty="0">
                <a:solidFill>
                  <a:srgbClr val="FFFFFF"/>
                </a:solidFill>
              </a:rPr>
              <a:t>are those that are most difficult to control, but may not be widespread.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9080" y="5029200"/>
            <a:ext cx="8702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FF00"/>
                </a:solidFill>
              </a:rPr>
              <a:t>WSSA’s Composite List of Weeds is used for weed common and latin names</a:t>
            </a:r>
          </a:p>
          <a:p>
            <a:r>
              <a:rPr lang="en-US" sz="1600" b="1" dirty="0">
                <a:solidFill>
                  <a:srgbClr val="FFFF00"/>
                </a:solidFill>
                <a:hlinkClick r:id="rId3"/>
              </a:rPr>
              <a:t>http://wssa.net/wssa/weed/composite-list-of-weeds/</a:t>
            </a:r>
            <a:r>
              <a:rPr lang="en-US" sz="1600" b="1" dirty="0">
                <a:solidFill>
                  <a:srgbClr val="FFFF00"/>
                </a:solidFill>
              </a:rPr>
              <a:t>  </a:t>
            </a:r>
            <a:endParaRPr lang="en-US" sz="1600" b="1" dirty="0">
              <a:solidFill>
                <a:srgbClr val="FFFFFF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D92CECEE-6D4C-4F46-A7D1-A14C78333302}"/>
              </a:ext>
            </a:extLst>
          </p:cNvPr>
          <p:cNvSpPr/>
          <p:nvPr/>
        </p:nvSpPr>
        <p:spPr>
          <a:xfrm>
            <a:off x="243422" y="6019800"/>
            <a:ext cx="8656320" cy="60016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 algn="l"/>
            <a:r>
              <a:rPr lang="en-US" sz="1100" b="1" u="sng" dirty="0">
                <a:solidFill>
                  <a:srgbClr val="FFFFFF"/>
                </a:solidFill>
              </a:rPr>
              <a:t>Suggested citation</a:t>
            </a:r>
            <a:r>
              <a:rPr lang="en-US" sz="1100" b="1" dirty="0">
                <a:solidFill>
                  <a:srgbClr val="FFFFFF"/>
                </a:solidFill>
              </a:rPr>
              <a:t>: Van Wychen L (</a:t>
            </a:r>
            <a:r>
              <a:rPr lang="en-US" sz="1100" b="1" dirty="0" smtClean="0">
                <a:solidFill>
                  <a:srgbClr val="FFFFFF"/>
                </a:solidFill>
              </a:rPr>
              <a:t>2020) 2020 Survey </a:t>
            </a:r>
            <a:r>
              <a:rPr lang="en-US" sz="1100" b="1" dirty="0">
                <a:solidFill>
                  <a:srgbClr val="FFFFFF"/>
                </a:solidFill>
              </a:rPr>
              <a:t>of the Most Common and Troublesome Weeds in Grass Crops, Pasture and Turf in the United States and Canada. Weed Science Society of America National Weed Survey Dataset. Available: http://</a:t>
            </a:r>
            <a:r>
              <a:rPr lang="en-US" sz="1100" b="1" dirty="0" smtClean="0">
                <a:solidFill>
                  <a:srgbClr val="FFFFFF"/>
                </a:solidFill>
              </a:rPr>
              <a:t>wssa.net/wp-content/uploads/2020-Weed-Survey_Grass-crops.xlsx </a:t>
            </a:r>
            <a:endParaRPr lang="en-US" sz="11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4600085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6 Weeds in Corn</a:t>
            </a:r>
          </a:p>
          <a:p>
            <a:r>
              <a:rPr lang="en-US" altLang="en-US" sz="2400" dirty="0" smtClean="0">
                <a:solidFill>
                  <a:srgbClr val="FFFF00"/>
                </a:solidFill>
              </a:rPr>
              <a:t>(71 </a:t>
            </a:r>
            <a:r>
              <a:rPr lang="en-US" altLang="en-US" sz="2400" dirty="0">
                <a:solidFill>
                  <a:srgbClr val="FFFF00"/>
                </a:solidFill>
              </a:rPr>
              <a:t>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668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0997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0997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06830455"/>
              </p:ext>
            </p:extLst>
          </p:nvPr>
        </p:nvGraphicFramePr>
        <p:xfrm>
          <a:off x="190500" y="2255520"/>
          <a:ext cx="4305300" cy="224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9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common lambsquarters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(43)*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foxtail spp.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(40)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waterhemp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(27)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pigweed spp.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(26)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Palmer amaranth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(21)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(Body)"/>
                          <a:cs typeface="Calibri" panose="020F0502020204030204" pitchFamily="34" charset="0"/>
                        </a:rPr>
                        <a:t>T5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 (Body)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morningglory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spp. (21)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7191360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54366724"/>
              </p:ext>
            </p:extLst>
          </p:nvPr>
        </p:nvGraphicFramePr>
        <p:xfrm>
          <a:off x="4762500" y="2240280"/>
          <a:ext cx="4152900" cy="224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9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Palmer amaranth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(35)*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waterhemp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(34)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morningglory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spp.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(25)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giant ragweed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(21)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T5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common lambsquarters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(16)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johnsongrass (16)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28600" y="4648200"/>
            <a:ext cx="86868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/>
            <a:r>
              <a:rPr lang="en-US" sz="1600" dirty="0">
                <a:solidFill>
                  <a:schemeClr val="bg1"/>
                </a:solidFill>
              </a:rPr>
              <a:t>- foxtail spp. included giant, green and yellow foxtail.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morningglory spp. included </a:t>
            </a:r>
            <a:r>
              <a:rPr lang="en-US" sz="1600" dirty="0" smtClean="0">
                <a:solidFill>
                  <a:schemeClr val="bg1"/>
                </a:solidFill>
              </a:rPr>
              <a:t>ivyleaf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smtClean="0">
                <a:solidFill>
                  <a:schemeClr val="bg1"/>
                </a:solidFill>
              </a:rPr>
              <a:t>and pitted </a:t>
            </a:r>
            <a:r>
              <a:rPr lang="en-US" sz="1600" dirty="0">
                <a:solidFill>
                  <a:schemeClr val="bg1"/>
                </a:solidFill>
              </a:rPr>
              <a:t>morningglory.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pigweed spp. included redroot and smooth pigweed and </a:t>
            </a:r>
            <a:r>
              <a:rPr lang="en-US" sz="1600" dirty="0" smtClean="0">
                <a:solidFill>
                  <a:schemeClr val="bg1"/>
                </a:solidFill>
              </a:rPr>
              <a:t>Powell, spiny and slender amaranth.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4600085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102834" y="-52450"/>
            <a:ext cx="8839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</a:t>
            </a:r>
            <a:r>
              <a:rPr lang="en-US" altLang="en-US" sz="3200" dirty="0" smtClean="0">
                <a:solidFill>
                  <a:srgbClr val="FFFF00"/>
                </a:solidFill>
              </a:rPr>
              <a:t>6 </a:t>
            </a:r>
            <a:r>
              <a:rPr lang="en-US" altLang="en-US" sz="3200" dirty="0">
                <a:solidFill>
                  <a:srgbClr val="FFFF00"/>
                </a:solidFill>
              </a:rPr>
              <a:t>Weeds in Pasture, Rangeland, other Hay </a:t>
            </a:r>
          </a:p>
          <a:p>
            <a:r>
              <a:rPr lang="en-US" altLang="en-US" sz="2400" dirty="0" smtClean="0">
                <a:solidFill>
                  <a:srgbClr val="FFFF00"/>
                </a:solidFill>
              </a:rPr>
              <a:t>(94 </a:t>
            </a:r>
            <a:r>
              <a:rPr lang="en-US" altLang="en-US" sz="2400" dirty="0">
                <a:solidFill>
                  <a:srgbClr val="FFFF00"/>
                </a:solidFill>
              </a:rPr>
              <a:t>survey respondents)</a:t>
            </a:r>
            <a:endParaRPr lang="en-US" altLang="en-US" sz="3200" dirty="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1430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3867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3867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38908797"/>
              </p:ext>
            </p:extLst>
          </p:nvPr>
        </p:nvGraphicFramePr>
        <p:xfrm>
          <a:off x="190500" y="2284220"/>
          <a:ext cx="4305300" cy="224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Bromus spp. (24)*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Canada thistle (23)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buttercup spp. (15)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horsenettle (14)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dandelion (12)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plantain spp.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(10)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22115977"/>
              </p:ext>
            </p:extLst>
          </p:nvPr>
        </p:nvGraphicFramePr>
        <p:xfrm>
          <a:off x="4762500" y="2268980"/>
          <a:ext cx="4152900" cy="224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Canada thistle (22)*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horsenettle (14)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Bromus spp. (13)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musk thistle (12)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T4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knapweed spp. (12)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Scotch thistle (9)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21575" y="4641275"/>
            <a:ext cx="84582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</a:t>
            </a:r>
            <a:r>
              <a:rPr lang="en-US" b="1" dirty="0" smtClean="0">
                <a:solidFill>
                  <a:schemeClr val="bg1"/>
                </a:solidFill>
              </a:rPr>
              <a:t>for these areas.</a:t>
            </a:r>
            <a:endParaRPr lang="en-US" sz="1000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endParaRPr lang="en-US" sz="1600" dirty="0" smtClean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Bromus spp. included downy, smooth, and Japanese brome and cheat and rescuegrass.</a:t>
            </a: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buttercup spp. included tall, hairy, smallflower, and Mississippi buttercup.</a:t>
            </a: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knapweed spp. included diffuse and spotted knapweed, and yellow starthistle.</a:t>
            </a: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plantain spp. included broadleaf and buckhorn plantain.</a:t>
            </a:r>
          </a:p>
        </p:txBody>
      </p:sp>
    </p:spTree>
    <p:extLst>
      <p:ext uri="{BB962C8B-B14F-4D97-AF65-F5344CB8AC3E}">
        <p14:creationId xmlns:p14="http://schemas.microsoft.com/office/powerpoint/2010/main" xmlns="" val="1204600085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04800" y="4572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</a:t>
            </a:r>
            <a:r>
              <a:rPr lang="en-US" altLang="en-US" sz="3200" dirty="0" smtClean="0">
                <a:solidFill>
                  <a:srgbClr val="FFFF00"/>
                </a:solidFill>
              </a:rPr>
              <a:t>4 </a:t>
            </a:r>
            <a:r>
              <a:rPr lang="en-US" altLang="en-US" sz="3200" dirty="0">
                <a:solidFill>
                  <a:srgbClr val="FFFF00"/>
                </a:solidFill>
              </a:rPr>
              <a:t>Weeds in Rice</a:t>
            </a:r>
          </a:p>
          <a:p>
            <a:r>
              <a:rPr lang="en-US" altLang="en-US" sz="2400" dirty="0" smtClean="0">
                <a:solidFill>
                  <a:srgbClr val="FFFF00"/>
                </a:solidFill>
              </a:rPr>
              <a:t>(6 </a:t>
            </a:r>
            <a:r>
              <a:rPr lang="en-US" altLang="en-US" sz="2400" dirty="0">
                <a:solidFill>
                  <a:srgbClr val="FFFF00"/>
                </a:solidFill>
              </a:rPr>
              <a:t>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12615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35475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35475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02349891"/>
              </p:ext>
            </p:extLst>
          </p:nvPr>
        </p:nvGraphicFramePr>
        <p:xfrm>
          <a:off x="190500" y="2400300"/>
          <a:ext cx="43053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Cyperus spp. (5)*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Echinochloa 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spp.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hemp sesbania (4)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Tie among 3 species (2)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35683389"/>
              </p:ext>
            </p:extLst>
          </p:nvPr>
        </p:nvGraphicFramePr>
        <p:xfrm>
          <a:off x="4762500" y="2385060"/>
          <a:ext cx="41529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Cyperus spp. (5)*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Echinochloa spp. (5)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T3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sprangletop spp.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red</a:t>
                      </a: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rice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biotypes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81000" y="4114800"/>
            <a:ext cx="84582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Cyperus </a:t>
            </a:r>
            <a:r>
              <a:rPr lang="en-US" sz="1600" dirty="0">
                <a:solidFill>
                  <a:schemeClr val="bg1"/>
                </a:solidFill>
              </a:rPr>
              <a:t>spp. included rice </a:t>
            </a:r>
            <a:r>
              <a:rPr lang="en-US" sz="1600" dirty="0" smtClean="0">
                <a:solidFill>
                  <a:schemeClr val="bg1"/>
                </a:solidFill>
              </a:rPr>
              <a:t>flatsedge and yellow nutsedge.</a:t>
            </a: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Echinochloa spp. included barnyardgrass and coast cockspur.</a:t>
            </a: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sprangletop spp. included Amazon and bearded sprangletop.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4600085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04800" y="7620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</a:t>
            </a:r>
            <a:r>
              <a:rPr lang="en-US" altLang="en-US" sz="3200" dirty="0" smtClean="0">
                <a:solidFill>
                  <a:srgbClr val="FFFF00"/>
                </a:solidFill>
              </a:rPr>
              <a:t>5 </a:t>
            </a:r>
            <a:r>
              <a:rPr lang="en-US" altLang="en-US" sz="3200" dirty="0">
                <a:solidFill>
                  <a:srgbClr val="FFFF00"/>
                </a:solidFill>
              </a:rPr>
              <a:t>Weeds in Sorghum</a:t>
            </a:r>
          </a:p>
          <a:p>
            <a:r>
              <a:rPr lang="en-US" altLang="en-US" sz="2400" dirty="0" smtClean="0">
                <a:solidFill>
                  <a:srgbClr val="FFFF00"/>
                </a:solidFill>
              </a:rPr>
              <a:t>(25 </a:t>
            </a:r>
            <a:r>
              <a:rPr lang="en-US" altLang="en-US" sz="2400" dirty="0">
                <a:solidFill>
                  <a:srgbClr val="FFFF00"/>
                </a:solidFill>
              </a:rPr>
              <a:t>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1430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333500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95400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17923516"/>
              </p:ext>
            </p:extLst>
          </p:nvPr>
        </p:nvGraphicFramePr>
        <p:xfrm>
          <a:off x="269355" y="2384586"/>
          <a:ext cx="412573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76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7806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Palmer amaranth (16)*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morningglory spp.  (13)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johnsongrass (12)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kochia (10)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crabgrass spp. (9)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5282220"/>
              </p:ext>
            </p:extLst>
          </p:nvPr>
        </p:nvGraphicFramePr>
        <p:xfrm>
          <a:off x="4686300" y="2400300"/>
          <a:ext cx="43053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15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Palmer amaranth (17)*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johnsongrass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(16)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Urochloa spp. (13)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morningglory 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spp.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(11)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crabgrass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spp.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(10)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04800" y="4495800"/>
            <a:ext cx="84582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</a:t>
            </a:r>
            <a:r>
              <a:rPr lang="en-US" b="1" dirty="0" smtClean="0">
                <a:solidFill>
                  <a:schemeClr val="bg1"/>
                </a:solidFill>
              </a:rPr>
              <a:t>.</a:t>
            </a:r>
            <a:br>
              <a:rPr lang="en-US" b="1" dirty="0" smtClean="0">
                <a:solidFill>
                  <a:schemeClr val="bg1"/>
                </a:solidFill>
              </a:rPr>
            </a:br>
            <a:endParaRPr lang="en-US" b="1" dirty="0" smtClean="0">
              <a:solidFill>
                <a:schemeClr val="bg1"/>
              </a:solidFill>
            </a:endParaRPr>
          </a:p>
          <a:p>
            <a:pPr marL="285750" indent="-285750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morningglory spp. included ivyleaf and pitted morningglory.</a:t>
            </a:r>
          </a:p>
          <a:p>
            <a:pPr marL="285750" indent="-285750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Urochloa spp. included broadleaf signalgrass, and Texas and browntop millet.</a:t>
            </a:r>
          </a:p>
          <a:p>
            <a:pPr marL="285750" indent="-285750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crabgrass </a:t>
            </a:r>
            <a:r>
              <a:rPr lang="en-US" sz="1600" dirty="0">
                <a:solidFill>
                  <a:schemeClr val="bg1"/>
                </a:solidFill>
              </a:rPr>
              <a:t>spp. included large </a:t>
            </a:r>
            <a:r>
              <a:rPr lang="en-US" sz="1600" dirty="0" smtClean="0">
                <a:solidFill>
                  <a:schemeClr val="bg1"/>
                </a:solidFill>
              </a:rPr>
              <a:t>and southern crabgrass.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4600085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-7620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04800" y="7620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5 Weeds in Spring Cereal Grains</a:t>
            </a:r>
          </a:p>
          <a:p>
            <a:r>
              <a:rPr lang="en-US" altLang="en-US" sz="2400" dirty="0" smtClean="0">
                <a:solidFill>
                  <a:srgbClr val="FFFF00"/>
                </a:solidFill>
              </a:rPr>
              <a:t>(30 </a:t>
            </a:r>
            <a:r>
              <a:rPr lang="en-US" altLang="en-US" sz="2400" dirty="0">
                <a:solidFill>
                  <a:srgbClr val="FFFF00"/>
                </a:solidFill>
              </a:rPr>
              <a:t>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1430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501775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501775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34465962"/>
              </p:ext>
            </p:extLst>
          </p:nvPr>
        </p:nvGraphicFramePr>
        <p:xfrm>
          <a:off x="190500" y="2547322"/>
          <a:ext cx="4305300" cy="224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77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common lambsquarters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(15)*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foxtail 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spp.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(15)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wild oat (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11)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mustard spp. (9)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kochia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(Body)"/>
                        </a:rPr>
                        <a:t>T5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 (Body)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wild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buckwheat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97167257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40226561"/>
              </p:ext>
            </p:extLst>
          </p:nvPr>
        </p:nvGraphicFramePr>
        <p:xfrm>
          <a:off x="4762500" y="2532082"/>
          <a:ext cx="4152900" cy="224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9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foxtail spp. (14)*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  <a:latin typeface="+mn-lt"/>
                        </a:rPr>
                        <a:t>T2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kochia (10)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  <a:latin typeface="+mn-lt"/>
                        </a:rPr>
                        <a:t>T2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wild oat (10)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wild buckwheat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T5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horseweed (6</a:t>
                      </a: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T5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Italian ryegrass (6)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346658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42900" y="4879042"/>
            <a:ext cx="8458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</a:t>
            </a:r>
            <a:r>
              <a:rPr lang="en-US" b="1" dirty="0" smtClean="0">
                <a:solidFill>
                  <a:schemeClr val="bg1"/>
                </a:solidFill>
              </a:rPr>
              <a:t>this crop.</a:t>
            </a:r>
            <a:endParaRPr lang="en-US" b="1" dirty="0">
              <a:solidFill>
                <a:schemeClr val="bg1"/>
              </a:solidFill>
            </a:endParaRP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/>
            <a:r>
              <a:rPr lang="en-US" sz="1600" dirty="0" smtClean="0">
                <a:solidFill>
                  <a:schemeClr val="bg1"/>
                </a:solidFill>
              </a:rPr>
              <a:t>- foxtail spp. included green, yellow, and giant foxtail.</a:t>
            </a:r>
          </a:p>
          <a:p>
            <a:pPr marL="109538" indent="-109538" algn="l"/>
            <a:r>
              <a:rPr lang="en-US" sz="1600" dirty="0" smtClean="0">
                <a:solidFill>
                  <a:schemeClr val="bg1"/>
                </a:solidFill>
              </a:rPr>
              <a:t>- </a:t>
            </a:r>
            <a:r>
              <a:rPr lang="en-US" sz="1600" dirty="0">
                <a:solidFill>
                  <a:schemeClr val="bg1"/>
                </a:solidFill>
              </a:rPr>
              <a:t>mustard spp. included </a:t>
            </a:r>
            <a:r>
              <a:rPr lang="en-US" sz="1600" dirty="0" smtClean="0">
                <a:solidFill>
                  <a:schemeClr val="bg1"/>
                </a:solidFill>
              </a:rPr>
              <a:t>wild and tumble mustard and rapeseed </a:t>
            </a:r>
            <a:r>
              <a:rPr lang="en-US" sz="1600" dirty="0">
                <a:solidFill>
                  <a:schemeClr val="bg1"/>
                </a:solidFill>
              </a:rPr>
              <a:t>(volunteer canola</a:t>
            </a:r>
            <a:r>
              <a:rPr lang="en-US" sz="1600" dirty="0" smtClean="0">
                <a:solidFill>
                  <a:schemeClr val="bg1"/>
                </a:solidFill>
              </a:rPr>
              <a:t>).  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4600085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5 Weeds in Turf</a:t>
            </a:r>
          </a:p>
          <a:p>
            <a:r>
              <a:rPr lang="en-US" altLang="en-US" sz="2400" dirty="0" smtClean="0">
                <a:solidFill>
                  <a:srgbClr val="FFFF00"/>
                </a:solidFill>
              </a:rPr>
              <a:t>(39 </a:t>
            </a:r>
            <a:r>
              <a:rPr lang="en-US" altLang="en-US" sz="2400" dirty="0">
                <a:solidFill>
                  <a:srgbClr val="FFFF00"/>
                </a:solidFill>
              </a:rPr>
              <a:t>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13377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19200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19200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97062868"/>
              </p:ext>
            </p:extLst>
          </p:nvPr>
        </p:nvGraphicFramePr>
        <p:xfrm>
          <a:off x="190500" y="2264747"/>
          <a:ext cx="43053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crabgrass spp.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(33)*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dandelion 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(21)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bluegrass spp. (16)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T4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white clover (15)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T4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nutsedge spp. (15)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83508092"/>
              </p:ext>
            </p:extLst>
          </p:nvPr>
        </p:nvGraphicFramePr>
        <p:xfrm>
          <a:off x="4762500" y="2249507"/>
          <a:ext cx="41529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bluegrass spp. 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(19)*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crabgrass spp. 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(17)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nutsedge spp. (15)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Paspalum spp. (12)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ground ivy  (9)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81000" y="4419600"/>
            <a:ext cx="84582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crabgrass spp. included large, smooth and southern crabgrass.</a:t>
            </a: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bluegrass spp. included annual and roughstalk bluegrass.</a:t>
            </a: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nutsedge spp. included yellow and purple nutsedge.</a:t>
            </a: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Paspalum </a:t>
            </a:r>
            <a:r>
              <a:rPr lang="en-US" sz="1600" dirty="0">
                <a:solidFill>
                  <a:schemeClr val="bg1"/>
                </a:solidFill>
              </a:rPr>
              <a:t>spp. </a:t>
            </a:r>
            <a:r>
              <a:rPr lang="en-US" sz="1600" dirty="0" smtClean="0">
                <a:solidFill>
                  <a:schemeClr val="bg1"/>
                </a:solidFill>
              </a:rPr>
              <a:t>included dallisgrass and thin paspalum.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4600085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13377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36237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36237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39999989"/>
              </p:ext>
            </p:extLst>
          </p:nvPr>
        </p:nvGraphicFramePr>
        <p:xfrm>
          <a:off x="190500" y="2407920"/>
          <a:ext cx="43053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01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Lamium </a:t>
                      </a: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spp. (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35)*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common</a:t>
                      </a:r>
                      <a:r>
                        <a:rPr lang="en-US" sz="2000" baseline="0" dirty="0" smtClean="0"/>
                        <a:t> chickweed (26)</a:t>
                      </a:r>
                      <a:endParaRPr lang="en-US" sz="2000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Bromus </a:t>
                      </a: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spp.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(24)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Italian ryegrass (23)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T4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mustard spp. (23)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86473502"/>
              </p:ext>
            </p:extLst>
          </p:nvPr>
        </p:nvGraphicFramePr>
        <p:xfrm>
          <a:off x="4762500" y="2392680"/>
          <a:ext cx="41529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Italian ryegrass (26)*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Bromus spp. (25)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Horseweed (22)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bluegrass spp. (20)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Lamium spp. (19)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5 Weeds in Winter Cereal Grains</a:t>
            </a:r>
          </a:p>
          <a:p>
            <a:r>
              <a:rPr lang="en-US" altLang="en-US" sz="2400" dirty="0" smtClean="0">
                <a:solidFill>
                  <a:srgbClr val="FFFF00"/>
                </a:solidFill>
              </a:rPr>
              <a:t>(52 </a:t>
            </a:r>
            <a:r>
              <a:rPr lang="en-US" altLang="en-US" sz="2400" dirty="0">
                <a:solidFill>
                  <a:srgbClr val="FFFF00"/>
                </a:solidFill>
              </a:rPr>
              <a:t>survey respondents)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1000" y="4419600"/>
            <a:ext cx="845820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Lamium spp. included henbit and purple deadnettle.</a:t>
            </a: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Bromus spp. included downy and Japanese brome, cheat, and rescuegrass.</a:t>
            </a: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bluegrass spp. included annual, roughstalk, and Kentucky bluegrass.</a:t>
            </a: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 mustard spp. included flixweed, shepherd’s-purse, field pennycress, wild radish, blue, wild and tumble mustard, and pinnate tansymustard.     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4600085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152400" y="121920"/>
            <a:ext cx="8839200" cy="1325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10 Most </a:t>
            </a:r>
            <a:r>
              <a:rPr lang="en-US" altLang="en-US" sz="3200" dirty="0">
                <a:solidFill>
                  <a:srgbClr val="FF6600"/>
                </a:solidFill>
              </a:rPr>
              <a:t>Common</a:t>
            </a:r>
            <a:r>
              <a:rPr lang="en-US" altLang="en-US" sz="3200" dirty="0">
                <a:solidFill>
                  <a:srgbClr val="FFFF00"/>
                </a:solidFill>
              </a:rPr>
              <a:t> Weeds among </a:t>
            </a:r>
            <a:r>
              <a:rPr lang="en-US" altLang="en-US" sz="3200" dirty="0">
                <a:solidFill>
                  <a:srgbClr val="FF6600"/>
                </a:solidFill>
              </a:rPr>
              <a:t>all</a:t>
            </a:r>
            <a:r>
              <a:rPr lang="en-US" altLang="en-US" sz="3200" dirty="0">
                <a:solidFill>
                  <a:srgbClr val="FFFF00"/>
                </a:solidFill>
              </a:rPr>
              <a:t> </a:t>
            </a:r>
          </a:p>
          <a:p>
            <a:r>
              <a:rPr lang="en-US" altLang="en-US" sz="3200" dirty="0">
                <a:solidFill>
                  <a:srgbClr val="FFFF00"/>
                </a:solidFill>
              </a:rPr>
              <a:t>Grass Crops, Pasture, &amp; Turf</a:t>
            </a:r>
          </a:p>
          <a:p>
            <a:r>
              <a:rPr lang="en-US" altLang="en-US" sz="2400" dirty="0" smtClean="0">
                <a:solidFill>
                  <a:srgbClr val="FFFF00"/>
                </a:solidFill>
              </a:rPr>
              <a:t>(317 </a:t>
            </a:r>
            <a:r>
              <a:rPr lang="en-US" altLang="en-US" sz="2400" dirty="0">
                <a:solidFill>
                  <a:srgbClr val="FFFF00"/>
                </a:solidFill>
              </a:rPr>
              <a:t>total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54525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69765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71369731"/>
              </p:ext>
            </p:extLst>
          </p:nvPr>
        </p:nvGraphicFramePr>
        <p:xfrm>
          <a:off x="190500" y="2743200"/>
          <a:ext cx="4305300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9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foxtail 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spp.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crabgrass spp. (66)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lambsquarters (63)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Bromus 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spp. 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(53)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Lamium spp. (46)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bluegrass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spp. (42)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T7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Palmer amaranth (39)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T7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Italian ryegrass (39)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dandelion (38)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common chickweed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(38)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724400" y="2667000"/>
            <a:ext cx="42672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endParaRPr lang="en-US" sz="1000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foxtail </a:t>
            </a:r>
            <a:r>
              <a:rPr lang="en-US" sz="1600" dirty="0" smtClean="0">
                <a:solidFill>
                  <a:schemeClr val="bg1"/>
                </a:solidFill>
              </a:rPr>
              <a:t>spp. included green, </a:t>
            </a:r>
            <a:r>
              <a:rPr lang="en-US" sz="1600" dirty="0" smtClean="0">
                <a:solidFill>
                  <a:schemeClr val="bg1"/>
                </a:solidFill>
              </a:rPr>
              <a:t>giant and yellow </a:t>
            </a:r>
            <a:r>
              <a:rPr lang="en-US" sz="1600" dirty="0" smtClean="0">
                <a:solidFill>
                  <a:schemeClr val="bg1"/>
                </a:solidFill>
              </a:rPr>
              <a:t>foxtail</a:t>
            </a:r>
            <a:r>
              <a:rPr lang="en-US" sz="1600" dirty="0" smtClean="0">
                <a:solidFill>
                  <a:schemeClr val="bg1"/>
                </a:solidFill>
              </a:rPr>
              <a:t>.</a:t>
            </a:r>
            <a:br>
              <a:rPr lang="en-US" sz="1600" dirty="0" smtClean="0">
                <a:solidFill>
                  <a:schemeClr val="bg1"/>
                </a:solidFill>
              </a:rPr>
            </a:br>
            <a:endParaRPr lang="en-US" sz="1600" dirty="0" smtClean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crabgrass </a:t>
            </a:r>
            <a:r>
              <a:rPr lang="en-US" sz="1600" dirty="0">
                <a:solidFill>
                  <a:schemeClr val="bg1"/>
                </a:solidFill>
              </a:rPr>
              <a:t>spp. included large, smooth and southern crabgrass</a:t>
            </a:r>
            <a:r>
              <a:rPr lang="en-US" sz="1600" dirty="0" smtClean="0">
                <a:solidFill>
                  <a:schemeClr val="bg1"/>
                </a:solidFill>
              </a:rPr>
              <a:t>.</a:t>
            </a:r>
            <a:br>
              <a:rPr lang="en-US" sz="1600" dirty="0" smtClean="0">
                <a:solidFill>
                  <a:schemeClr val="bg1"/>
                </a:solidFill>
              </a:rPr>
            </a:br>
            <a:endParaRPr lang="en-US" sz="1600" dirty="0" smtClean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Bromus </a:t>
            </a:r>
            <a:r>
              <a:rPr lang="en-US" sz="1600" dirty="0">
                <a:solidFill>
                  <a:schemeClr val="bg1"/>
                </a:solidFill>
              </a:rPr>
              <a:t>spp. included downy, smooth, and Japanese brome, cheat, and rescuegrass</a:t>
            </a:r>
            <a:r>
              <a:rPr lang="en-US" sz="1600" dirty="0" smtClean="0">
                <a:solidFill>
                  <a:schemeClr val="bg1"/>
                </a:solidFill>
              </a:rPr>
              <a:t>.</a:t>
            </a:r>
            <a:br>
              <a:rPr lang="en-US" sz="1600" dirty="0" smtClean="0">
                <a:solidFill>
                  <a:schemeClr val="bg1"/>
                </a:solidFill>
              </a:rPr>
            </a:br>
            <a:endParaRPr lang="en-US" sz="1600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Lamium spp. included henbit and purple deadnettle. </a:t>
            </a:r>
            <a:r>
              <a:rPr lang="en-US" sz="1600" dirty="0" smtClean="0">
                <a:solidFill>
                  <a:schemeClr val="bg1"/>
                </a:solidFill>
              </a:rPr>
              <a:t/>
            </a:r>
            <a:br>
              <a:rPr lang="en-US" sz="1600" dirty="0" smtClean="0">
                <a:solidFill>
                  <a:schemeClr val="bg1"/>
                </a:solidFill>
              </a:rPr>
            </a:br>
            <a:endParaRPr lang="en-US" sz="1600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bluegrass spp. included annual, roughstalk, and Kentucky bluegrass</a:t>
            </a:r>
          </a:p>
        </p:txBody>
      </p:sp>
    </p:spTree>
    <p:extLst>
      <p:ext uri="{BB962C8B-B14F-4D97-AF65-F5344CB8AC3E}">
        <p14:creationId xmlns:p14="http://schemas.microsoft.com/office/powerpoint/2010/main" xmlns="" val="1204600085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152400" y="121920"/>
            <a:ext cx="8839200" cy="1325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10 Most </a:t>
            </a:r>
            <a:r>
              <a:rPr lang="en-US" altLang="en-US" sz="3200" dirty="0">
                <a:solidFill>
                  <a:srgbClr val="FF6600"/>
                </a:solidFill>
              </a:rPr>
              <a:t>Troublesome</a:t>
            </a:r>
            <a:r>
              <a:rPr lang="en-US" altLang="en-US" sz="3200" dirty="0">
                <a:solidFill>
                  <a:srgbClr val="FFFF00"/>
                </a:solidFill>
              </a:rPr>
              <a:t> Weeds among </a:t>
            </a:r>
            <a:r>
              <a:rPr lang="en-US" altLang="en-US" sz="3200" dirty="0">
                <a:solidFill>
                  <a:srgbClr val="FF6600"/>
                </a:solidFill>
              </a:rPr>
              <a:t>all</a:t>
            </a:r>
            <a:r>
              <a:rPr lang="en-US" altLang="en-US" sz="3200" dirty="0">
                <a:solidFill>
                  <a:srgbClr val="FFFF00"/>
                </a:solidFill>
              </a:rPr>
              <a:t> Grass Crops, Pasture, &amp; Turf</a:t>
            </a:r>
          </a:p>
          <a:p>
            <a:r>
              <a:rPr lang="en-US" altLang="en-US" sz="2400" dirty="0" smtClean="0">
                <a:solidFill>
                  <a:srgbClr val="FFFF00"/>
                </a:solidFill>
              </a:rPr>
              <a:t>(317 </a:t>
            </a:r>
            <a:r>
              <a:rPr lang="en-US" altLang="en-US" sz="2400" dirty="0">
                <a:solidFill>
                  <a:srgbClr val="FFFF00"/>
                </a:solidFill>
              </a:rPr>
              <a:t>total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5240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909103" y="1600200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59512158"/>
              </p:ext>
            </p:extLst>
          </p:nvPr>
        </p:nvGraphicFramePr>
        <p:xfrm>
          <a:off x="228600" y="2598420"/>
          <a:ext cx="4267200" cy="41071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9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433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Palmer amaranth (55)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bluegrass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spp.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(49)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Bromus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spp. (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T4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horseweed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(44)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T4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Italian ryegrass (44)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crabgrass spp. (43)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waterhemp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foxtail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spp. (40)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Canada thistle (37)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johnsongrass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(37)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morningglory spp. (37)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724400" y="2537460"/>
            <a:ext cx="42672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endParaRPr lang="en-US" sz="1000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bluegrass </a:t>
            </a:r>
            <a:r>
              <a:rPr lang="en-US" sz="1600" dirty="0" smtClean="0">
                <a:solidFill>
                  <a:schemeClr val="bg1"/>
                </a:solidFill>
              </a:rPr>
              <a:t>spp. included annual, roughstalk, and Kentucky bluegrass </a:t>
            </a:r>
            <a:r>
              <a:rPr lang="en-US" sz="1600" dirty="0" smtClean="0">
                <a:solidFill>
                  <a:schemeClr val="bg1"/>
                </a:solidFill>
              </a:rPr>
              <a:t/>
            </a:r>
            <a:br>
              <a:rPr lang="en-US" sz="1600" dirty="0" smtClean="0">
                <a:solidFill>
                  <a:schemeClr val="bg1"/>
                </a:solidFill>
              </a:rPr>
            </a:br>
            <a:endParaRPr lang="en-US" sz="1600" dirty="0" smtClean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Bromus </a:t>
            </a:r>
            <a:r>
              <a:rPr lang="en-US" sz="1600" dirty="0">
                <a:solidFill>
                  <a:schemeClr val="bg1"/>
                </a:solidFill>
              </a:rPr>
              <a:t>spp. included downy, smooth, and Japanese brome, cheat, and rescuegrass</a:t>
            </a:r>
            <a:r>
              <a:rPr lang="en-US" sz="1600" dirty="0" smtClean="0">
                <a:solidFill>
                  <a:schemeClr val="bg1"/>
                </a:solidFill>
              </a:rPr>
              <a:t>.</a:t>
            </a:r>
            <a:br>
              <a:rPr lang="en-US" sz="1600" dirty="0" smtClean="0">
                <a:solidFill>
                  <a:schemeClr val="bg1"/>
                </a:solidFill>
              </a:rPr>
            </a:br>
            <a:endParaRPr lang="en-US" sz="1600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crabgrass </a:t>
            </a:r>
            <a:r>
              <a:rPr lang="en-US" sz="1600" dirty="0">
                <a:solidFill>
                  <a:schemeClr val="bg1"/>
                </a:solidFill>
              </a:rPr>
              <a:t>spp. included large, smooth and southern crabgrass</a:t>
            </a:r>
            <a:r>
              <a:rPr lang="en-US" sz="1600" dirty="0" smtClean="0">
                <a:solidFill>
                  <a:schemeClr val="bg1"/>
                </a:solidFill>
              </a:rPr>
              <a:t>.</a:t>
            </a:r>
          </a:p>
          <a:p>
            <a:pPr marL="109538" indent="-109538" algn="l">
              <a:buFontTx/>
              <a:buChar char="-"/>
            </a:pPr>
            <a:endParaRPr lang="en-US" sz="1600" dirty="0" smtClean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foxtail spp. included green, </a:t>
            </a:r>
            <a:r>
              <a:rPr lang="en-US" sz="1600" dirty="0" smtClean="0">
                <a:solidFill>
                  <a:schemeClr val="bg1"/>
                </a:solidFill>
              </a:rPr>
              <a:t>giant and yellow foxtail</a:t>
            </a:r>
            <a:r>
              <a:rPr lang="en-US" sz="1600" dirty="0" smtClean="0">
                <a:solidFill>
                  <a:schemeClr val="bg1"/>
                </a:solidFill>
              </a:rPr>
              <a:t>.</a:t>
            </a:r>
          </a:p>
          <a:p>
            <a:pPr marL="109538" indent="-109538" algn="l">
              <a:buFontTx/>
              <a:buChar char="-"/>
            </a:pPr>
            <a:endParaRPr lang="en-US" sz="1600" dirty="0" smtClean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morningglory spp. included ivyleaf and pitted morningglory.</a:t>
            </a:r>
          </a:p>
        </p:txBody>
      </p:sp>
    </p:spTree>
    <p:extLst>
      <p:ext uri="{BB962C8B-B14F-4D97-AF65-F5344CB8AC3E}">
        <p14:creationId xmlns:p14="http://schemas.microsoft.com/office/powerpoint/2010/main" xmlns="" val="365809320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7D619C967AEFC43814CDDD4779C88A9" ma:contentTypeVersion="13" ma:contentTypeDescription="Create a new document." ma:contentTypeScope="" ma:versionID="79ff6577e4212b3195549177f5def72e">
  <xsd:schema xmlns:xsd="http://www.w3.org/2001/XMLSchema" xmlns:xs="http://www.w3.org/2001/XMLSchema" xmlns:p="http://schemas.microsoft.com/office/2006/metadata/properties" xmlns:ns3="d0ade8d5-d1b5-42f7-a92a-6c5187e9489b" xmlns:ns4="42a5b1e9-e2fe-4298-9412-7f2c6a738433" targetNamespace="http://schemas.microsoft.com/office/2006/metadata/properties" ma:root="true" ma:fieldsID="2cbcaac198f43fffa7d571fc1e9ec6dd" ns3:_="" ns4:_="">
    <xsd:import namespace="d0ade8d5-d1b5-42f7-a92a-6c5187e9489b"/>
    <xsd:import namespace="42a5b1e9-e2fe-4298-9412-7f2c6a73843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ade8d5-d1b5-42f7-a92a-6c5187e948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a5b1e9-e2fe-4298-9412-7f2c6a73843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9D57697-4898-4DDD-A457-F0FD28FC5D84}">
  <ds:schemaRefs>
    <ds:schemaRef ds:uri="http://purl.org/dc/terms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d0ade8d5-d1b5-42f7-a92a-6c5187e9489b"/>
    <ds:schemaRef ds:uri="http://schemas.microsoft.com/office/2006/metadata/properties"/>
    <ds:schemaRef ds:uri="42a5b1e9-e2fe-4298-9412-7f2c6a738433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06AE82B-836E-45B7-AABE-7F1E7F3110C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7635682-ADD9-4562-9961-89F8ADFCE3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ade8d5-d1b5-42f7-a92a-6c5187e9489b"/>
    <ds:schemaRef ds:uri="42a5b1e9-e2fe-4298-9412-7f2c6a73843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38537</TotalTime>
  <Words>1330</Words>
  <Application>Microsoft Office PowerPoint</Application>
  <PresentationFormat>On-screen Show (4:3)</PresentationFormat>
  <Paragraphs>313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7_Default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National and Regional Weed Science Societies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Director of Science Policy Update</dc:title>
  <dc:creator>Lee Van Wychen</dc:creator>
  <cp:lastModifiedBy>wildoats</cp:lastModifiedBy>
  <cp:revision>1303</cp:revision>
  <dcterms:created xsi:type="dcterms:W3CDTF">2006-02-24T14:55:09Z</dcterms:created>
  <dcterms:modified xsi:type="dcterms:W3CDTF">2021-02-03T18:06:46Z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0x010100A7D619C967AEFC43814CDDD4779C88A9</vt:lpwstr>
  </property>
</Properties>
</file>