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7"/>
  </p:notesMasterIdLst>
  <p:sldIdLst>
    <p:sldId id="477" r:id="rId2"/>
    <p:sldId id="469" r:id="rId3"/>
    <p:sldId id="483" r:id="rId4"/>
    <p:sldId id="474" r:id="rId5"/>
    <p:sldId id="479" r:id="rId6"/>
    <p:sldId id="484" r:id="rId7"/>
    <p:sldId id="475" r:id="rId8"/>
    <p:sldId id="476" r:id="rId9"/>
    <p:sldId id="478" r:id="rId10"/>
    <p:sldId id="481" r:id="rId11"/>
    <p:sldId id="485" r:id="rId12"/>
    <p:sldId id="480" r:id="rId13"/>
    <p:sldId id="482" r:id="rId14"/>
    <p:sldId id="468" r:id="rId15"/>
    <p:sldId id="486" r:id="rId1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FFFFFF"/>
    <a:srgbClr val="FFFF00"/>
    <a:srgbClr val="996633"/>
    <a:srgbClr val="009900"/>
    <a:srgbClr val="CC9900"/>
    <a:srgbClr val="FFCC99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60" autoAdjust="0"/>
    <p:restoredTop sz="94780" autoAdjust="0"/>
  </p:normalViewPr>
  <p:slideViewPr>
    <p:cSldViewPr>
      <p:cViewPr varScale="1">
        <p:scale>
          <a:sx n="69" d="100"/>
          <a:sy n="69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05E3F0-05B7-4FAF-85A9-BC969DC78A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06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E5B-6707-443E-AAD3-E5AA7F8913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0537B58-DC84-4926-9856-CC4EC7A5A8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ssa.net/wssa/weed/composite-list-of-weed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2019 Results for the U.S. &amp; Canada</a:t>
            </a:r>
          </a:p>
          <a:p>
            <a:r>
              <a:rPr lang="en-US" altLang="en-US" sz="3200" b="1" dirty="0">
                <a:solidFill>
                  <a:srgbClr val="FFFF00"/>
                </a:solidFill>
              </a:rPr>
              <a:t>(166 survey responses)</a:t>
            </a:r>
          </a:p>
          <a:p>
            <a:endParaRPr lang="en-US" altLang="en-US" sz="2400" b="1" dirty="0">
              <a:solidFill>
                <a:srgbClr val="FFFF00"/>
              </a:solidFill>
            </a:endParaRPr>
          </a:p>
          <a:p>
            <a:r>
              <a:rPr lang="en-US" altLang="en-US" sz="4000" b="1" dirty="0">
                <a:solidFill>
                  <a:srgbClr val="FFFF00"/>
                </a:solidFill>
              </a:rPr>
              <a:t> </a:t>
            </a:r>
            <a:r>
              <a:rPr lang="en-US" altLang="en-US" sz="2400" b="1" dirty="0">
                <a:solidFill>
                  <a:srgbClr val="FF6600"/>
                </a:solidFill>
              </a:rPr>
              <a:t>Most Common and Troublesome Weeds in </a:t>
            </a:r>
          </a:p>
          <a:p>
            <a:r>
              <a:rPr lang="en-US" altLang="en-US" sz="2400" b="1" dirty="0">
                <a:solidFill>
                  <a:srgbClr val="FFFF00"/>
                </a:solidFill>
              </a:rPr>
              <a:t>Broadleaf Crops, Fruits &amp; Vegetables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912983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1) alfalfa, 2) canola, 3) cotton, 4) fruits &amp; nuts, 5) peanut, 6) pulse crops,  7) soybean, 8) sugarbeets, 9) vegetables- cole crops, greens 10) vegetables- cucurbits, 11) vegetables- fruiting, and 12) vegetables- other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3716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4092208"/>
            <a:ext cx="8625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>
                <a:solidFill>
                  <a:srgbClr val="FF6600"/>
                </a:solidFill>
              </a:rPr>
              <a:t>Common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refer to those weeds you most frequently see.</a:t>
            </a:r>
          </a:p>
          <a:p>
            <a:pPr algn="l"/>
            <a:endParaRPr lang="en-US" sz="1600" dirty="0">
              <a:solidFill>
                <a:srgbClr val="FFFFFF"/>
              </a:solidFill>
            </a:endParaRPr>
          </a:p>
          <a:p>
            <a:pPr marL="341313" indent="-341313" algn="l"/>
            <a:r>
              <a:rPr lang="en-US" u="sng" dirty="0">
                <a:solidFill>
                  <a:srgbClr val="FF6600"/>
                </a:solidFill>
              </a:rPr>
              <a:t>Troublesome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are those that are most difficult to control, but may not be widespread.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980" y="5194012"/>
            <a:ext cx="870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WSSA’s Composite List of Weeds is used for weed common and latin names</a:t>
            </a:r>
          </a:p>
          <a:p>
            <a:r>
              <a:rPr lang="en-US" sz="1600" b="1" dirty="0">
                <a:solidFill>
                  <a:srgbClr val="FFFF00"/>
                </a:solidFill>
                <a:hlinkClick r:id="rId3"/>
              </a:rPr>
              <a:t>http://wssa.net/wssa/weed/composite-list-of-weeds/</a:t>
            </a:r>
            <a:r>
              <a:rPr lang="en-US" sz="1600" b="1" dirty="0">
                <a:solidFill>
                  <a:srgbClr val="FFFF00"/>
                </a:solidFill>
              </a:rPr>
              <a:t>  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C4BF743-AFA2-45D8-860E-11A847C8C4CD}"/>
              </a:ext>
            </a:extLst>
          </p:cNvPr>
          <p:cNvSpPr/>
          <p:nvPr/>
        </p:nvSpPr>
        <p:spPr>
          <a:xfrm>
            <a:off x="163882" y="6053528"/>
            <a:ext cx="8854440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chemeClr val="bg1"/>
                </a:solidFill>
              </a:rPr>
              <a:t>Suggested citation</a:t>
            </a:r>
            <a:r>
              <a:rPr lang="en-US" sz="1200" b="1" dirty="0">
                <a:solidFill>
                  <a:schemeClr val="bg1"/>
                </a:solidFill>
              </a:rPr>
              <a:t>: Van Wychen L (2019) 2019 Survey of the Most Common and Troublesome Weeds in Broadleaf Crops, Fruits &amp; Vegetables in the United States and Canada. Weed Science Society of America National Weed Survey Dataset. Available: http://</a:t>
            </a:r>
            <a:r>
              <a:rPr lang="en-US" sz="1200" b="1" dirty="0" smtClean="0">
                <a:solidFill>
                  <a:schemeClr val="bg1"/>
                </a:solidFill>
              </a:rPr>
              <a:t>wssa.net/wp-content/uploads/2019-Weed-Survey_Broadleaf-crops.xlsx 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Alfalfa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(32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575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861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861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9415655"/>
              </p:ext>
            </p:extLst>
          </p:nvPr>
        </p:nvGraphicFramePr>
        <p:xfrm>
          <a:off x="190500" y="2331720"/>
          <a:ext cx="3883978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886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pigweed spp. (19)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2000" b="0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mustard spp.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Bromus spp. (10)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kochia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dandelion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6004588"/>
              </p:ext>
            </p:extLst>
          </p:nvPr>
        </p:nvGraphicFramePr>
        <p:xfrm>
          <a:off x="4762500" y="231648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(19)*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(13)</a:t>
                      </a:r>
                      <a:endParaRPr lang="en-US" sz="20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Bromus spp. (11)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dandelion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mustard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2900" y="4617719"/>
            <a:ext cx="84582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/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pigweed, spiny pigweed, waterhemp, and Palmer amaranth.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mustard spp. included shepherd’s-purse, flixweed, tansymustard spp., yellow rocket, and white mustard.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Bromus spp. included downy brome (cheatgrass) and cheat.</a:t>
            </a: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Canola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(19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575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8617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8617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1732852"/>
              </p:ext>
            </p:extLst>
          </p:nvPr>
        </p:nvGraphicFramePr>
        <p:xfrm>
          <a:off x="190500" y="233172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wild oat (15)*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Galium spp.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buckwheat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green foxtail (5)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1779241"/>
              </p:ext>
            </p:extLst>
          </p:nvPr>
        </p:nvGraphicFramePr>
        <p:xfrm>
          <a:off x="4762500" y="231648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oat (15)*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Galium spp.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wild buckwheat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756428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Galium spp. included catchweed bedstraw (cleavers) and false cleavers.</a:t>
            </a:r>
          </a:p>
        </p:txBody>
      </p:sp>
    </p:spTree>
    <p:extLst>
      <p:ext uri="{BB962C8B-B14F-4D97-AF65-F5344CB8AC3E}">
        <p14:creationId xmlns:p14="http://schemas.microsoft.com/office/powerpoint/2010/main" xmlns="" val="232799753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Cotton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(23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8565469"/>
              </p:ext>
            </p:extLst>
          </p:nvPr>
        </p:nvGraphicFramePr>
        <p:xfrm>
          <a:off x="190500" y="2340947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(23)*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morningglory spp. (20)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Urochloa spp.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barnyardgrass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7212306"/>
              </p:ext>
            </p:extLst>
          </p:nvPr>
        </p:nvGraphicFramePr>
        <p:xfrm>
          <a:off x="4762500" y="2325707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(33)*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morningglory spp. (20)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 of four species (6 each)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4572000"/>
            <a:ext cx="8458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morningglory spp. included ivyleaf and pitted morningglory.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Urochloa spp. included broadleaf signalgrass and Texas and browntop millet.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Tie included: barnyardgrass, goosegrass, nutsedge spp., and kochia.</a:t>
            </a: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7281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0141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0141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4953533"/>
              </p:ext>
            </p:extLst>
          </p:nvPr>
        </p:nvGraphicFramePr>
        <p:xfrm>
          <a:off x="190500" y="234696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Erigeron spp. (7)*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(7)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ragweed spp.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895328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035497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5488678"/>
              </p:ext>
            </p:extLst>
          </p:nvPr>
        </p:nvGraphicFramePr>
        <p:xfrm>
          <a:off x="4762500" y="2331720"/>
          <a:ext cx="41529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nutsedge spp. (9)*</a:t>
                      </a:r>
                      <a:endParaRPr lang="en-US" sz="2000" b="0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poison-ivy spp.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Canada thistle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Erigeron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bindweed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Fruits &amp; Nuts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(23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572000"/>
            <a:ext cx="8458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Erigeron spp. included horseweed (marestail) and hairy fleabane.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ragweed spp. included giant and common ragweed. 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bindweed spp. included field and hedge bindweed.</a:t>
            </a:r>
          </a:p>
          <a:p>
            <a:pPr marL="285750" indent="-285750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193656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379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379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29632769"/>
              </p:ext>
            </p:extLst>
          </p:nvPr>
        </p:nvGraphicFramePr>
        <p:xfrm>
          <a:off x="190500" y="2339340"/>
          <a:ext cx="4305300" cy="1158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(5)*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(4)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Urochloa spp.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5481996"/>
              </p:ext>
            </p:extLst>
          </p:nvPr>
        </p:nvGraphicFramePr>
        <p:xfrm>
          <a:off x="4762500" y="2324100"/>
          <a:ext cx="41529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(6)*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sicklepod (3)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3 Weeds in Peanuts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(6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3962400"/>
            <a:ext cx="8458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Urochloa spp. included broadleaf </a:t>
            </a:r>
            <a:r>
              <a:rPr lang="en-US" sz="1600" dirty="0">
                <a:solidFill>
                  <a:schemeClr val="bg1"/>
                </a:solidFill>
              </a:rPr>
              <a:t>signalgrass</a:t>
            </a:r>
            <a:r>
              <a:rPr lang="en-US" sz="1600" dirty="0">
                <a:solidFill>
                  <a:schemeClr val="bg1"/>
                </a:solidFill>
              </a:rPr>
              <a:t> and Texas and </a:t>
            </a:r>
            <a:r>
              <a:rPr lang="en-US" sz="1600" dirty="0" err="1">
                <a:solidFill>
                  <a:schemeClr val="bg1"/>
                </a:solidFill>
              </a:rPr>
              <a:t>browntop</a:t>
            </a:r>
            <a:r>
              <a:rPr lang="en-US" sz="1600" dirty="0">
                <a:solidFill>
                  <a:schemeClr val="bg1"/>
                </a:solidFill>
              </a:rPr>
              <a:t> millet.</a:t>
            </a:r>
          </a:p>
          <a:p>
            <a:pPr marL="285750" indent="-285750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732674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Pulse Crops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(24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7093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7093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4969980"/>
              </p:ext>
            </p:extLst>
          </p:nvPr>
        </p:nvGraphicFramePr>
        <p:xfrm>
          <a:off x="190500" y="2316480"/>
          <a:ext cx="4305300" cy="1866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(18)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20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wild oat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(10)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thistle (8)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5289314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7269806"/>
              </p:ext>
            </p:extLst>
          </p:nvPr>
        </p:nvGraphicFramePr>
        <p:xfrm>
          <a:off x="4762500" y="230124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(19)*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thistle (11)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Galium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42900" y="4648200"/>
            <a:ext cx="845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/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 and Powell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Galium spp. included catchweed bedstraw (cleavers) and false cleavers.</a:t>
            </a: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519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379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379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2641069"/>
              </p:ext>
            </p:extLst>
          </p:nvPr>
        </p:nvGraphicFramePr>
        <p:xfrm>
          <a:off x="190500" y="2339340"/>
          <a:ext cx="43053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waterhemp (39)*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(37)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(36)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foxtail spp.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(36)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Palmer amaranth (26)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ragweed (25)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velvetleaf (19)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5541231"/>
              </p:ext>
            </p:extLst>
          </p:nvPr>
        </p:nvGraphicFramePr>
        <p:xfrm>
          <a:off x="4762500" y="2324100"/>
          <a:ext cx="415290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waterhemp (49)*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horseweed (marestail) (48)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Palmer amaranth (40)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giant ragweed (25)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(22)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(22)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(21)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7 Weeds in Soybean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(75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5078849"/>
            <a:ext cx="845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foxtail spp. included giant, green and yellow foxtail.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- morningglory spp. included ivyleaf, pitted, and tall morningglory.</a:t>
            </a: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4713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4713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4341673"/>
              </p:ext>
            </p:extLst>
          </p:nvPr>
        </p:nvGraphicFramePr>
        <p:xfrm>
          <a:off x="190500" y="2392680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(13)*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redroot pigweed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waterhemp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6283421"/>
              </p:ext>
            </p:extLst>
          </p:nvPr>
        </p:nvGraphicFramePr>
        <p:xfrm>
          <a:off x="4762500" y="237744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(15)*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(13)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kochia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ragweed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Sugarbeets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(13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191000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pigweed spp. included redroot pigweed and Powell amaranth.</a:t>
            </a:r>
          </a:p>
        </p:txBody>
      </p:sp>
    </p:spTree>
    <p:extLst>
      <p:ext uri="{BB962C8B-B14F-4D97-AF65-F5344CB8AC3E}">
        <p14:creationId xmlns:p14="http://schemas.microsoft.com/office/powerpoint/2010/main" xmlns="" val="212868311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23900" y="1206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3471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33951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33951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9687367"/>
              </p:ext>
            </p:extLst>
          </p:nvPr>
        </p:nvGraphicFramePr>
        <p:xfrm>
          <a:off x="190500" y="2385060"/>
          <a:ext cx="4305300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(10)*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purslane spp. (5)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890085"/>
              </p:ext>
            </p:extLst>
          </p:nvPr>
        </p:nvGraphicFramePr>
        <p:xfrm>
          <a:off x="4762500" y="2369820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common lambsquarters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(8)*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nutsedge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ragweed spp.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87389503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 (4)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776704852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3 Weeds in Vegetables- Cole Crops, Greens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(13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267200"/>
            <a:ext cx="84582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 and Powell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purslane spp. included pink and common purslane.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ragweed spp. included giant and common ragweed.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40567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45964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74564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74564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7385815"/>
              </p:ext>
            </p:extLst>
          </p:nvPr>
        </p:nvGraphicFramePr>
        <p:xfrm>
          <a:off x="190500" y="2320111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(13)*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crabgrass spp.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2028579"/>
              </p:ext>
            </p:extLst>
          </p:nvPr>
        </p:nvGraphicFramePr>
        <p:xfrm>
          <a:off x="4762500" y="2304871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(12)*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(12)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purslane spp.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morningglory spp. (6)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Cucurbits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(17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246364"/>
            <a:ext cx="8458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pigweed, smooth pigweed, Powell amaranth, and Palmer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and southern crabgrass.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purslane spp. included common and pink purslane.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tall, ivyleaf, and pitted morningglory.</a:t>
            </a:r>
          </a:p>
        </p:txBody>
      </p:sp>
    </p:spTree>
    <p:extLst>
      <p:ext uri="{BB962C8B-B14F-4D97-AF65-F5344CB8AC3E}">
        <p14:creationId xmlns:p14="http://schemas.microsoft.com/office/powerpoint/2010/main" xmlns="" val="801241617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6608108"/>
              </p:ext>
            </p:extLst>
          </p:nvPr>
        </p:nvGraphicFramePr>
        <p:xfrm>
          <a:off x="190500" y="2340947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(12)*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purslane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(6)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2921894"/>
              </p:ext>
            </p:extLst>
          </p:nvPr>
        </p:nvGraphicFramePr>
        <p:xfrm>
          <a:off x="4762500" y="2325707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(9)*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nightshade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pigweed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purslane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Fruiting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(14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419600"/>
            <a:ext cx="84582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redroot, prostrate, and smooth pigweed and Palmer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purslane spp. included pink and common purslane.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nightshade spp. included horsenettle, eastern black, American black, and hairy nightshade.</a:t>
            </a:r>
          </a:p>
        </p:txBody>
      </p:sp>
    </p:spTree>
    <p:extLst>
      <p:ext uri="{BB962C8B-B14F-4D97-AF65-F5344CB8AC3E}">
        <p14:creationId xmlns:p14="http://schemas.microsoft.com/office/powerpoint/2010/main" xmlns="" val="276186984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954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954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3069341"/>
              </p:ext>
            </p:extLst>
          </p:nvPr>
        </p:nvGraphicFramePr>
        <p:xfrm>
          <a:off x="190500" y="2340947"/>
          <a:ext cx="43053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(12)*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purslane spp. 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crabgrass spp.  (4)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96837284"/>
              </p:ext>
            </p:extLst>
          </p:nvPr>
        </p:nvGraphicFramePr>
        <p:xfrm>
          <a:off x="4762500" y="2325707"/>
          <a:ext cx="41529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pigweed spp.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(8)*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nightshade spp. (6)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Vegetables- Other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(15 survey respondents)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176117"/>
            <a:ext cx="84582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 in this crop.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redroot, smooth, and prostrate pigweed, Palmer amaranth, and waterhemp.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purslane spp. included pink and common purslane.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crabgrass spp. included large and smooth crabgrass. 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nightshade spp. included horsenettle, hairy and eastern black nightshade.</a:t>
            </a:r>
          </a:p>
        </p:txBody>
      </p:sp>
    </p:spTree>
    <p:extLst>
      <p:ext uri="{BB962C8B-B14F-4D97-AF65-F5344CB8AC3E}">
        <p14:creationId xmlns:p14="http://schemas.microsoft.com/office/powerpoint/2010/main" xmlns="" val="3028589444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Common</a:t>
            </a:r>
            <a:r>
              <a:rPr lang="en-US" altLang="en-US" sz="3200" dirty="0">
                <a:solidFill>
                  <a:srgbClr val="FFFF00"/>
                </a:solidFill>
              </a:rPr>
              <a:t> Weeds among all Broadleaf Crops, Fruits, and Vegetables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(166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976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53922845"/>
              </p:ext>
            </p:extLst>
          </p:nvPr>
        </p:nvGraphicFramePr>
        <p:xfrm>
          <a:off x="190500" y="2743200"/>
          <a:ext cx="43053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(91)*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(73)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(71)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(71)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horseweed (marestail) (70)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 (67)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(55)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(50)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thistle (50)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(38)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24400" y="2802791"/>
            <a:ext cx="4267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Powell and spiny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ivyleaf, pitted, and tall morningglory.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60008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457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Troublesome</a:t>
            </a:r>
            <a:r>
              <a:rPr lang="en-US" altLang="en-US" sz="3200" dirty="0">
                <a:solidFill>
                  <a:srgbClr val="FFFF00"/>
                </a:solidFill>
              </a:rPr>
              <a:t> Weeds among all Broadleaf Crops, Fruits, and Vegetables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(166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2802791"/>
            <a:ext cx="4267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b="1" dirty="0">
                <a:solidFill>
                  <a:schemeClr val="bg1"/>
                </a:solidFill>
              </a:rPr>
              <a:t>* number of survey respondents who listed the weed species as one of their  top 5 weeds.</a:t>
            </a:r>
          </a:p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nutsedge spp. included yellow and purple nutsedge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pigweed spp. included redroot and smooth pigweed and Powell and spiny amaranth.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morningglory spp. included ivyleaf, pitted, and tall morningglory.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786339" y="16976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4624485"/>
              </p:ext>
            </p:extLst>
          </p:nvPr>
        </p:nvGraphicFramePr>
        <p:xfrm>
          <a:off x="304800" y="2727960"/>
          <a:ext cx="41529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Palmer amaranth (91)*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kochia (73)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common lambsquarters (71)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nutsedge spp. (71)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horseweed (marestail) (70)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waterhemp (67)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pigweed spp. (55)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thistle (50)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morningglory</a:t>
                      </a:r>
                      <a:r>
                        <a:rPr lang="en-U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spp. (50)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ragweed (38)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2273806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36369</TotalTime>
  <Words>1995</Words>
  <Application>Microsoft Office PowerPoint</Application>
  <PresentationFormat>On-screen Show (4:3)</PresentationFormat>
  <Paragraphs>428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7_Default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National and Regional Weed Science Societies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wildoats</cp:lastModifiedBy>
  <cp:revision>1211</cp:revision>
  <dcterms:created xsi:type="dcterms:W3CDTF">2006-02-24T14:55:09Z</dcterms:created>
  <dcterms:modified xsi:type="dcterms:W3CDTF">2020-01-24T07:42:50Z</dcterms:modified>
</cp:coreProperties>
</file>