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4"/>
  </p:notesMasterIdLst>
  <p:sldIdLst>
    <p:sldId id="477" r:id="rId2"/>
    <p:sldId id="496" r:id="rId3"/>
    <p:sldId id="497" r:id="rId4"/>
    <p:sldId id="498" r:id="rId5"/>
    <p:sldId id="499" r:id="rId6"/>
    <p:sldId id="490" r:id="rId7"/>
    <p:sldId id="500" r:id="rId8"/>
    <p:sldId id="501" r:id="rId9"/>
    <p:sldId id="487" r:id="rId10"/>
    <p:sldId id="488" r:id="rId11"/>
    <p:sldId id="468" r:id="rId12"/>
    <p:sldId id="486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00"/>
    <a:srgbClr val="FFFFFF"/>
    <a:srgbClr val="FFFF00"/>
    <a:srgbClr val="996633"/>
    <a:srgbClr val="009900"/>
    <a:srgbClr val="CC9900"/>
    <a:srgbClr val="FFCC99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780" autoAdjust="0"/>
  </p:normalViewPr>
  <p:slideViewPr>
    <p:cSldViewPr>
      <p:cViewPr>
        <p:scale>
          <a:sx n="80" d="100"/>
          <a:sy n="80" d="100"/>
        </p:scale>
        <p:origin x="-11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05E3F0-05B7-4FAF-85A9-BC969DC78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0688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2BE5B-6707-443E-AAD3-E5AA7F8913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0537B58-DC84-4926-9856-CC4EC7A5A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ssa.net/wssa/weed/composite-list-of-weed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b="1" dirty="0" smtClean="0">
                <a:solidFill>
                  <a:srgbClr val="FFFF00"/>
                </a:solidFill>
              </a:rPr>
              <a:t>2018 Results for the U.S. &amp; Canada</a:t>
            </a:r>
          </a:p>
          <a:p>
            <a:r>
              <a:rPr lang="en-US" altLang="en-US" sz="3200" b="1" dirty="0" smtClean="0">
                <a:solidFill>
                  <a:srgbClr val="FFFF00"/>
                </a:solidFill>
              </a:rPr>
              <a:t>(239 survey responses)</a:t>
            </a:r>
          </a:p>
          <a:p>
            <a:endParaRPr lang="en-US" altLang="en-US" sz="2400" b="1" dirty="0" smtClean="0">
              <a:solidFill>
                <a:srgbClr val="FFFF00"/>
              </a:solidFill>
            </a:endParaRPr>
          </a:p>
          <a:p>
            <a:r>
              <a:rPr lang="en-US" altLang="en-US" sz="4000" b="1" dirty="0" smtClean="0">
                <a:solidFill>
                  <a:srgbClr val="FFFF00"/>
                </a:solidFill>
              </a:rPr>
              <a:t> </a:t>
            </a:r>
            <a:r>
              <a:rPr lang="en-US" altLang="en-US" sz="2400" b="1" dirty="0" smtClean="0">
                <a:solidFill>
                  <a:srgbClr val="FF6600"/>
                </a:solidFill>
              </a:rPr>
              <a:t>Most Common and Troublesome Weeds in </a:t>
            </a:r>
          </a:p>
          <a:p>
            <a:r>
              <a:rPr lang="en-US" altLang="en-US" sz="2400" b="1" dirty="0" smtClean="0">
                <a:solidFill>
                  <a:srgbClr val="FFFF00"/>
                </a:solidFill>
              </a:rPr>
              <a:t>Aquatic and Non-crop Areas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560" y="2914471"/>
            <a:ext cx="7940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1) aquatic: </a:t>
            </a:r>
            <a:r>
              <a:rPr lang="en-US" dirty="0">
                <a:solidFill>
                  <a:srgbClr val="FFFFFF"/>
                </a:solidFill>
              </a:rPr>
              <a:t>irrigation &amp; flood control, </a:t>
            </a:r>
            <a:r>
              <a:rPr lang="en-US" dirty="0" smtClean="0">
                <a:solidFill>
                  <a:srgbClr val="FFFFFF"/>
                </a:solidFill>
              </a:rPr>
              <a:t>2) aquatic: </a:t>
            </a:r>
            <a:r>
              <a:rPr lang="en-US" dirty="0">
                <a:solidFill>
                  <a:srgbClr val="FFFFFF"/>
                </a:solidFill>
              </a:rPr>
              <a:t>lakes, </a:t>
            </a:r>
            <a:r>
              <a:rPr lang="en-US" dirty="0" smtClean="0">
                <a:solidFill>
                  <a:srgbClr val="FFFFFF"/>
                </a:solidFill>
              </a:rPr>
              <a:t>reservoirs, rivers, 3) aquatic: </a:t>
            </a:r>
            <a:r>
              <a:rPr lang="en-US" dirty="0">
                <a:solidFill>
                  <a:srgbClr val="FFFFFF"/>
                </a:solidFill>
              </a:rPr>
              <a:t>ponds, </a:t>
            </a:r>
            <a:r>
              <a:rPr lang="en-US" dirty="0" smtClean="0">
                <a:solidFill>
                  <a:srgbClr val="FFFFFF"/>
                </a:solidFill>
              </a:rPr>
              <a:t>4) forestry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smtClean="0">
                <a:solidFill>
                  <a:srgbClr val="FFFFFF"/>
                </a:solidFill>
              </a:rPr>
              <a:t>5) natural areas: </a:t>
            </a:r>
            <a:r>
              <a:rPr lang="en-US" dirty="0">
                <a:solidFill>
                  <a:srgbClr val="FFFFFF"/>
                </a:solidFill>
              </a:rPr>
              <a:t>parks, wildlife refuges, </a:t>
            </a:r>
            <a:r>
              <a:rPr lang="en-US" dirty="0" smtClean="0">
                <a:solidFill>
                  <a:srgbClr val="FFFFFF"/>
                </a:solidFill>
              </a:rPr>
              <a:t>6) ornamentals: field nursery crops, outdoor containers, Christmas trees, and 7) right-of-ways: railways, roads, public utilities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" y="4419600"/>
            <a:ext cx="8625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u="sng" dirty="0" smtClean="0">
                <a:solidFill>
                  <a:srgbClr val="FF6600"/>
                </a:solidFill>
              </a:rPr>
              <a:t>Common weeds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sz="1600" dirty="0" smtClean="0">
                <a:solidFill>
                  <a:srgbClr val="FFFFFF"/>
                </a:solidFill>
              </a:rPr>
              <a:t>refer to those weeds you most frequently see.</a:t>
            </a:r>
          </a:p>
          <a:p>
            <a:pPr algn="l"/>
            <a:endParaRPr lang="en-US" sz="1600" dirty="0" smtClean="0">
              <a:solidFill>
                <a:srgbClr val="FFFFFF"/>
              </a:solidFill>
            </a:endParaRPr>
          </a:p>
          <a:p>
            <a:pPr marL="341313" indent="-341313" algn="l"/>
            <a:r>
              <a:rPr lang="en-US" u="sng" dirty="0" smtClean="0">
                <a:solidFill>
                  <a:srgbClr val="FF6600"/>
                </a:solidFill>
              </a:rPr>
              <a:t>Troublesome weeds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sz="1600" dirty="0" smtClean="0">
                <a:solidFill>
                  <a:srgbClr val="FFFFFF"/>
                </a:solidFill>
              </a:rPr>
              <a:t>are those that are most difficult to control, but may not be widespread.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3716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" y="5555397"/>
            <a:ext cx="870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</a:rPr>
              <a:t>WSSA’s Composite List of Weeds is used for weed common and latin names</a:t>
            </a:r>
          </a:p>
          <a:p>
            <a:r>
              <a:rPr lang="en-US" sz="1600" b="1" dirty="0">
                <a:solidFill>
                  <a:srgbClr val="FFFF00"/>
                </a:solidFill>
                <a:hlinkClick r:id="rId3"/>
              </a:rPr>
              <a:t>http://wssa.net/wssa/weed/composite-list-of-weeds</a:t>
            </a:r>
            <a:r>
              <a:rPr lang="en-US" sz="1600" b="1" dirty="0" smtClean="0">
                <a:solidFill>
                  <a:srgbClr val="FFFF00"/>
                </a:solidFill>
                <a:hlinkClick r:id="rId3"/>
              </a:rPr>
              <a:t>/</a:t>
            </a:r>
            <a:r>
              <a:rPr lang="en-US" sz="1600" b="1" dirty="0" smtClean="0">
                <a:solidFill>
                  <a:srgbClr val="FFFF00"/>
                </a:solidFill>
              </a:rPr>
              <a:t>  </a:t>
            </a:r>
            <a:endParaRPr lang="en-US" sz="1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46000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-34290" y="28575"/>
            <a:ext cx="923544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 smtClean="0">
                <a:solidFill>
                  <a:srgbClr val="FFFF00"/>
                </a:solidFill>
              </a:rPr>
              <a:t>Top 5 Weeds in Aquatic: Irrigation, Flood Control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(19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2954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5240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  <a:endParaRPr lang="en-US" altLang="en-US" sz="2800" b="1" u="sng" dirty="0" smtClean="0">
              <a:solidFill>
                <a:srgbClr val="FF6600"/>
              </a:solidFill>
            </a:endParaRPr>
          </a:p>
          <a:p>
            <a:r>
              <a:rPr lang="en-US" altLang="en-US" sz="2800" b="1" u="sng" dirty="0" smtClean="0">
                <a:solidFill>
                  <a:srgbClr val="FF6600"/>
                </a:solidFill>
              </a:rPr>
              <a:t>COMMON</a:t>
            </a:r>
            <a:endParaRPr lang="en-US" altLang="en-US" sz="2800" b="1" u="sng" dirty="0">
              <a:solidFill>
                <a:srgbClr val="FF6600"/>
              </a:solidFill>
            </a:endParaRP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5240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TROUBLESOME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98459437"/>
              </p:ext>
            </p:extLst>
          </p:nvPr>
        </p:nvGraphicFramePr>
        <p:xfrm>
          <a:off x="190500" y="2645747"/>
          <a:ext cx="43053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/>
                <a:gridCol w="36576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hydrilla (8)*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sago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pondweed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horned pondweed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Brazilian egeria (elodea)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(5)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algae 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coontail (4)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crested floatinghear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 (4)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50688406"/>
              </p:ext>
            </p:extLst>
          </p:nvPr>
        </p:nvGraphicFramePr>
        <p:xfrm>
          <a:off x="4762500" y="2630507"/>
          <a:ext cx="4152900" cy="2987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/>
                <a:gridCol w="35814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hydrilla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(9)*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horned pondweed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sago pondweed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algae spp. (4)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flowering rush (4)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coontail (4)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Brazilian egeria (elodea) (4)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crested floatingheart (4)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5678269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 in this aquatic area.</a:t>
            </a:r>
          </a:p>
        </p:txBody>
      </p:sp>
    </p:spTree>
    <p:extLst>
      <p:ext uri="{BB962C8B-B14F-4D97-AF65-F5344CB8AC3E}">
        <p14:creationId xmlns="" xmlns:p14="http://schemas.microsoft.com/office/powerpoint/2010/main" val="32886768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-209550" y="-152400"/>
            <a:ext cx="958215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000" dirty="0" smtClean="0">
                <a:solidFill>
                  <a:srgbClr val="FFFF00"/>
                </a:solidFill>
              </a:rPr>
              <a:t>Top </a:t>
            </a:r>
            <a:r>
              <a:rPr lang="en-US" altLang="en-US" sz="3000" dirty="0" smtClean="0">
                <a:solidFill>
                  <a:srgbClr val="FFFF00"/>
                </a:solidFill>
              </a:rPr>
              <a:t>7</a:t>
            </a:r>
            <a:r>
              <a:rPr lang="en-US" altLang="en-US" sz="3000" dirty="0" smtClean="0">
                <a:solidFill>
                  <a:srgbClr val="FFFF00"/>
                </a:solidFill>
              </a:rPr>
              <a:t> </a:t>
            </a:r>
            <a:r>
              <a:rPr lang="en-US" altLang="en-US" sz="3000" dirty="0" smtClean="0">
                <a:solidFill>
                  <a:srgbClr val="FFFF00"/>
                </a:solidFill>
              </a:rPr>
              <a:t>Weeds in Aquatic-Lakes, </a:t>
            </a:r>
            <a:r>
              <a:rPr lang="en-US" altLang="en-US" sz="3000" dirty="0" smtClean="0">
                <a:solidFill>
                  <a:srgbClr val="FFFF00"/>
                </a:solidFill>
              </a:rPr>
              <a:t>Reservoirs, Rivers</a:t>
            </a:r>
            <a:endParaRPr lang="en-US" altLang="en-US" sz="3000" dirty="0" smtClean="0">
              <a:solidFill>
                <a:srgbClr val="FFFF00"/>
              </a:solidFill>
            </a:endParaRP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</a:t>
            </a:r>
            <a:r>
              <a:rPr lang="en-US" altLang="en-US" sz="2400" dirty="0" smtClean="0">
                <a:solidFill>
                  <a:srgbClr val="FFFF00"/>
                </a:solidFill>
              </a:rPr>
              <a:t>54 </a:t>
            </a:r>
            <a:r>
              <a:rPr lang="en-US" altLang="en-US" sz="2400" dirty="0" smtClean="0">
                <a:solidFill>
                  <a:srgbClr val="FFFF00"/>
                </a:solidFill>
              </a:rPr>
              <a:t>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03825"/>
            <a:ext cx="8235950" cy="629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0668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COMMON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0668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TROUBLESOME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16882467"/>
              </p:ext>
            </p:extLst>
          </p:nvPr>
        </p:nvGraphicFramePr>
        <p:xfrm>
          <a:off x="190500" y="2103121"/>
          <a:ext cx="4305300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/>
                <a:gridCol w="36576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Myriophyllum spp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.(29)*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hydrilla (27)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waterhyacinth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(23)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pondweed spp. (23)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alligatorweed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brittleleaf &amp; southern naiad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(11)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waterlettuce 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031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creeping &amp; water primrose (11)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26651850"/>
              </p:ext>
            </p:extLst>
          </p:nvPr>
        </p:nvGraphicFramePr>
        <p:xfrm>
          <a:off x="4762500" y="2097107"/>
          <a:ext cx="41529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/>
                <a:gridCol w="35814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Myriophyllum spp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.(32)*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hydrilla 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smtClean="0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waterhyacinth (23)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alligatorweed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crested floatingheart (12)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curlyleaf pondweed (12)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 among 3 species (9)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5197495"/>
            <a:ext cx="84582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 in this aquatic area.</a:t>
            </a:r>
          </a:p>
          <a:p>
            <a:pPr marL="109538" indent="-109538" algn="l">
              <a:buFont typeface="Arial" charset="0"/>
              <a:buChar char="•"/>
            </a:pPr>
            <a:endParaRPr lang="en-US" sz="800" b="1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Myriophyllum </a:t>
            </a:r>
            <a:r>
              <a:rPr lang="en-US" sz="1600" dirty="0">
                <a:solidFill>
                  <a:schemeClr val="bg1"/>
                </a:solidFill>
              </a:rPr>
              <a:t>spp. included Eurasian, </a:t>
            </a:r>
            <a:r>
              <a:rPr lang="en-US" sz="1600" dirty="0" smtClean="0">
                <a:solidFill>
                  <a:schemeClr val="bg1"/>
                </a:solidFill>
              </a:rPr>
              <a:t>variable, northern and hybrid watermilfoil, </a:t>
            </a:r>
            <a:r>
              <a:rPr lang="en-US" sz="1600" dirty="0">
                <a:solidFill>
                  <a:schemeClr val="bg1"/>
                </a:solidFill>
              </a:rPr>
              <a:t>and parrotfeather.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pondweed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spp. included curlyleaf, </a:t>
            </a:r>
            <a:r>
              <a:rPr lang="en-US" sz="1600" dirty="0" smtClean="0">
                <a:solidFill>
                  <a:schemeClr val="bg1"/>
                </a:solidFill>
              </a:rPr>
              <a:t>leafy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smtClean="0">
                <a:solidFill>
                  <a:schemeClr val="bg1"/>
                </a:solidFill>
              </a:rPr>
              <a:t>American and </a:t>
            </a:r>
            <a:r>
              <a:rPr lang="en-US" sz="1600" dirty="0" smtClean="0">
                <a:solidFill>
                  <a:schemeClr val="bg1"/>
                </a:solidFill>
              </a:rPr>
              <a:t>small </a:t>
            </a:r>
            <a:r>
              <a:rPr lang="en-US" sz="1600" dirty="0" smtClean="0">
                <a:solidFill>
                  <a:schemeClr val="bg1"/>
                </a:solidFill>
              </a:rPr>
              <a:t>pondweed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5781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-34290" y="28575"/>
            <a:ext cx="923544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 smtClean="0">
                <a:solidFill>
                  <a:srgbClr val="FFFF00"/>
                </a:solidFill>
              </a:rPr>
              <a:t>Top 6 Weeds in </a:t>
            </a:r>
            <a:r>
              <a:rPr lang="en-US" altLang="en-US" sz="3200" dirty="0" smtClean="0">
                <a:solidFill>
                  <a:srgbClr val="FFFF00"/>
                </a:solidFill>
              </a:rPr>
              <a:t>Aquatic: </a:t>
            </a:r>
            <a:r>
              <a:rPr lang="en-US" altLang="en-US" sz="3200" dirty="0" smtClean="0">
                <a:solidFill>
                  <a:srgbClr val="FFFF00"/>
                </a:solidFill>
              </a:rPr>
              <a:t>Ponds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</a:t>
            </a:r>
            <a:r>
              <a:rPr lang="en-US" altLang="en-US" sz="2400" dirty="0" smtClean="0">
                <a:solidFill>
                  <a:srgbClr val="FFFF00"/>
                </a:solidFill>
              </a:rPr>
              <a:t>20</a:t>
            </a:r>
            <a:r>
              <a:rPr lang="en-US" altLang="en-US" sz="2400" dirty="0" smtClean="0">
                <a:solidFill>
                  <a:srgbClr val="FFFF00"/>
                </a:solidFill>
              </a:rPr>
              <a:t> </a:t>
            </a:r>
            <a:r>
              <a:rPr lang="en-US" altLang="en-US" sz="2400" dirty="0" smtClean="0">
                <a:solidFill>
                  <a:srgbClr val="FFFF00"/>
                </a:solidFill>
              </a:rPr>
              <a:t>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8585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15985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COMMON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15985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TROUBLESOME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30101904"/>
              </p:ext>
            </p:extLst>
          </p:nvPr>
        </p:nvGraphicFramePr>
        <p:xfrm>
          <a:off x="190500" y="2261532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/>
                <a:gridCol w="36576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algae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spp. 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10)*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hydrilla (7)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Lemna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southern &amp; brittleleaf naiad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(7)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Ludwigia 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 among 3 species (5)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60654225"/>
              </p:ext>
            </p:extLst>
          </p:nvPr>
        </p:nvGraphicFramePr>
        <p:xfrm>
          <a:off x="4762500" y="2246292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/>
                <a:gridCol w="35814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Lemna spp. (9)*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algae spp. (7)</a:t>
                      </a: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watermeal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spp. (7)</a:t>
                      </a: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Myriophyllum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(6)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Ludwigia spp. (5)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 among 3 species (4)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721185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 in this aquatic area.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a</a:t>
            </a:r>
            <a:r>
              <a:rPr lang="en-US" sz="1600" dirty="0" smtClean="0">
                <a:solidFill>
                  <a:schemeClr val="bg1"/>
                </a:solidFill>
              </a:rPr>
              <a:t>lgae spp. included Pithorphora, Spirogyra, filamentous and planktonic algae. 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Lemna </a:t>
            </a:r>
            <a:r>
              <a:rPr lang="en-US" sz="1600" dirty="0">
                <a:solidFill>
                  <a:schemeClr val="bg1"/>
                </a:solidFill>
              </a:rPr>
              <a:t>spp. included </a:t>
            </a:r>
            <a:r>
              <a:rPr lang="en-US" sz="1600" dirty="0" smtClean="0">
                <a:solidFill>
                  <a:schemeClr val="bg1"/>
                </a:solidFill>
              </a:rPr>
              <a:t>common duckweed and duckmeal.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Myriophyllum spp</a:t>
            </a:r>
            <a:r>
              <a:rPr lang="en-US" sz="1600" dirty="0" smtClean="0">
                <a:solidFill>
                  <a:schemeClr val="bg1"/>
                </a:solidFill>
              </a:rPr>
              <a:t>. included </a:t>
            </a:r>
            <a:r>
              <a:rPr lang="en-US" sz="1600" dirty="0" smtClean="0">
                <a:solidFill>
                  <a:schemeClr val="bg1"/>
                </a:solidFill>
              </a:rPr>
              <a:t>Eurasian and variable watermilfoil and parrotfeather.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Ludwigia spp. included water primrose and creeping water primrose.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68135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 smtClean="0">
                <a:solidFill>
                  <a:srgbClr val="FFFF00"/>
                </a:solidFill>
              </a:rPr>
              <a:t>Top 5 Weeds in Forestry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</a:t>
            </a:r>
            <a:r>
              <a:rPr lang="en-US" altLang="en-US" sz="2400" dirty="0" smtClean="0">
                <a:solidFill>
                  <a:srgbClr val="FFFF00"/>
                </a:solidFill>
              </a:rPr>
              <a:t>26</a:t>
            </a:r>
            <a:r>
              <a:rPr lang="en-US" altLang="en-US" sz="2400" dirty="0" smtClean="0">
                <a:solidFill>
                  <a:srgbClr val="FFFF00"/>
                </a:solidFill>
              </a:rPr>
              <a:t> </a:t>
            </a:r>
            <a:r>
              <a:rPr lang="en-US" altLang="en-US" sz="2400" dirty="0" smtClean="0">
                <a:solidFill>
                  <a:srgbClr val="FFFF00"/>
                </a:solidFill>
              </a:rPr>
              <a:t>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430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COMMON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430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TROUBLESOME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21438720"/>
              </p:ext>
            </p:extLst>
          </p:nvPr>
        </p:nvGraphicFramePr>
        <p:xfrm>
          <a:off x="4610100" y="2179320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/>
                <a:gridCol w="3357593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Chinese privet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(7)*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cogongrass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kudzu (6)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Chinese tallowtree (6)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Japanese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climbing fern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(5)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Japanese stiltgrass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(5)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7184839"/>
              </p:ext>
            </p:extLst>
          </p:nvPr>
        </p:nvGraphicFramePr>
        <p:xfrm>
          <a:off x="228600" y="220980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/>
                <a:gridCol w="32766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Chinese privet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(8)*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honeysuckle 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pine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multiflora rose (4)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Chinese tallowtree (4)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797385"/>
            <a:ext cx="845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honeysuckle </a:t>
            </a:r>
            <a:r>
              <a:rPr lang="en-US" sz="1600" dirty="0" smtClean="0">
                <a:solidFill>
                  <a:schemeClr val="bg1"/>
                </a:solidFill>
              </a:rPr>
              <a:t>spp. included Japanese and Amur honeysuckle.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pine spp. included loblolly and Scots pine.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42248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 smtClean="0">
                <a:solidFill>
                  <a:srgbClr val="FFFF00"/>
                </a:solidFill>
              </a:rPr>
              <a:t>Top </a:t>
            </a:r>
            <a:r>
              <a:rPr lang="en-US" altLang="en-US" sz="3200" dirty="0" smtClean="0">
                <a:solidFill>
                  <a:srgbClr val="FFFF00"/>
                </a:solidFill>
              </a:rPr>
              <a:t>7 </a:t>
            </a:r>
            <a:r>
              <a:rPr lang="en-US" altLang="en-US" sz="3200" dirty="0" smtClean="0">
                <a:solidFill>
                  <a:srgbClr val="FFFF00"/>
                </a:solidFill>
              </a:rPr>
              <a:t>Weeds in Natural </a:t>
            </a:r>
            <a:r>
              <a:rPr lang="en-US" altLang="en-US" sz="3200" dirty="0" smtClean="0">
                <a:solidFill>
                  <a:srgbClr val="FFFF00"/>
                </a:solidFill>
              </a:rPr>
              <a:t>Areas: </a:t>
            </a:r>
            <a:r>
              <a:rPr lang="en-US" altLang="en-US" sz="3200" dirty="0" smtClean="0">
                <a:solidFill>
                  <a:srgbClr val="FFFF00"/>
                </a:solidFill>
              </a:rPr>
              <a:t>Parks, Refuges </a:t>
            </a: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</a:t>
            </a:r>
            <a:r>
              <a:rPr lang="en-US" altLang="en-US" sz="2400" dirty="0" smtClean="0">
                <a:solidFill>
                  <a:srgbClr val="FFFF00"/>
                </a:solidFill>
              </a:rPr>
              <a:t>57 </a:t>
            </a:r>
            <a:r>
              <a:rPr lang="en-US" altLang="en-US" sz="2400" dirty="0" smtClean="0">
                <a:solidFill>
                  <a:srgbClr val="FFFF00"/>
                </a:solidFill>
              </a:rPr>
              <a:t>survey respondents)</a:t>
            </a:r>
            <a:endParaRPr lang="en-US" altLang="en-US" sz="3200" dirty="0" smtClean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43000"/>
            <a:ext cx="2193560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  <a:endParaRPr lang="en-US" altLang="en-US" sz="2800" b="1" u="sng" dirty="0" smtClean="0">
              <a:solidFill>
                <a:srgbClr val="FF6600"/>
              </a:solidFill>
            </a:endParaRPr>
          </a:p>
          <a:p>
            <a:r>
              <a:rPr lang="en-US" altLang="en-US" sz="2800" b="1" u="sng" dirty="0" smtClean="0">
                <a:solidFill>
                  <a:srgbClr val="FF6600"/>
                </a:solidFill>
              </a:rPr>
              <a:t>COMMON</a:t>
            </a:r>
            <a:endParaRPr lang="en-US" altLang="en-US" sz="2800" b="1" u="sng" dirty="0">
              <a:solidFill>
                <a:srgbClr val="FF6600"/>
              </a:solidFill>
            </a:endParaRP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43000"/>
            <a:ext cx="2977097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TROUBLESOME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56397750"/>
              </p:ext>
            </p:extLst>
          </p:nvPr>
        </p:nvGraphicFramePr>
        <p:xfrm>
          <a:off x="190500" y="2148840"/>
          <a:ext cx="43053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/>
                <a:gridCol w="3357593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(17)*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cogongrass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Centaurea 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privet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(13)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honeysuckle spp. (13)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Brazilian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peppertree (11)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cadillo (Caesarweed) (10)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36644667"/>
              </p:ext>
            </p:extLst>
          </p:nvPr>
        </p:nvGraphicFramePr>
        <p:xfrm>
          <a:off x="4762500" y="2133600"/>
          <a:ext cx="41529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/>
                <a:gridCol w="32766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Lygodium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spp. 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18)*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cogongrass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Centaurea spp. (10)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privet spp.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honeysuckle spp. (9)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Chinese tallowtree (9)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800600"/>
            <a:ext cx="8458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sz="1000" b="1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Bromus spp. included downy brome (cheatgrass), </a:t>
            </a:r>
            <a:r>
              <a:rPr lang="en-US" sz="1600" dirty="0" smtClean="0">
                <a:solidFill>
                  <a:schemeClr val="bg1"/>
                </a:solidFill>
              </a:rPr>
              <a:t>cheat, and </a:t>
            </a:r>
            <a:r>
              <a:rPr lang="en-US" sz="1600" dirty="0" smtClean="0">
                <a:solidFill>
                  <a:schemeClr val="bg1"/>
                </a:solidFill>
              </a:rPr>
              <a:t>smooth and </a:t>
            </a:r>
            <a:r>
              <a:rPr lang="en-US" sz="1600" dirty="0" smtClean="0">
                <a:solidFill>
                  <a:schemeClr val="bg1"/>
                </a:solidFill>
              </a:rPr>
              <a:t>ripgut </a:t>
            </a:r>
            <a:r>
              <a:rPr lang="en-US" sz="1600" dirty="0" smtClean="0">
                <a:solidFill>
                  <a:schemeClr val="bg1"/>
                </a:solidFill>
              </a:rPr>
              <a:t>brome.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Lygodium spp. included old world and Japanese climbing fern.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Centaurea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spp. included </a:t>
            </a:r>
            <a:r>
              <a:rPr lang="en-US" sz="1600" dirty="0" smtClean="0">
                <a:solidFill>
                  <a:schemeClr val="bg1"/>
                </a:solidFill>
              </a:rPr>
              <a:t>spotted </a:t>
            </a:r>
            <a:r>
              <a:rPr lang="en-US" sz="1600" dirty="0" smtClean="0">
                <a:solidFill>
                  <a:schemeClr val="bg1"/>
                </a:solidFill>
              </a:rPr>
              <a:t>and diffuse knapweed and yellow starthistle.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privet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spp. </a:t>
            </a:r>
            <a:r>
              <a:rPr lang="en-US" sz="1600" dirty="0">
                <a:solidFill>
                  <a:schemeClr val="bg1"/>
                </a:solidFill>
              </a:rPr>
              <a:t>i</a:t>
            </a:r>
            <a:r>
              <a:rPr lang="en-US" sz="1600" dirty="0" smtClean="0">
                <a:solidFill>
                  <a:schemeClr val="bg1"/>
                </a:solidFill>
              </a:rPr>
              <a:t>ncluded </a:t>
            </a:r>
            <a:r>
              <a:rPr lang="en-US" sz="1600" dirty="0" smtClean="0">
                <a:solidFill>
                  <a:schemeClr val="bg1"/>
                </a:solidFill>
              </a:rPr>
              <a:t>Chinese, Japanese, and border privet.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h</a:t>
            </a:r>
            <a:r>
              <a:rPr lang="en-US" sz="1600" dirty="0" smtClean="0">
                <a:solidFill>
                  <a:schemeClr val="bg1"/>
                </a:solidFill>
              </a:rPr>
              <a:t>oneysuckle spp. included Japanese, Amur and Morrow’s honeysuckle.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46000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304800"/>
            <a:ext cx="853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 smtClean="0">
                <a:solidFill>
                  <a:srgbClr val="FFFF00"/>
                </a:solidFill>
              </a:rPr>
              <a:t>Top 5 Weeds in </a:t>
            </a:r>
            <a:r>
              <a:rPr lang="en-US" altLang="en-US" sz="3200" dirty="0" smtClean="0">
                <a:solidFill>
                  <a:srgbClr val="FFFF00"/>
                </a:solidFill>
              </a:rPr>
              <a:t>Ornamentals: Field Nursery Crops, Outdoor Containers, Christmas Trees</a:t>
            </a:r>
            <a:endParaRPr lang="en-US" altLang="en-US" sz="3200" dirty="0" smtClean="0">
              <a:solidFill>
                <a:srgbClr val="FFFF00"/>
              </a:solidFill>
            </a:endParaRP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</a:t>
            </a:r>
            <a:r>
              <a:rPr lang="en-US" altLang="en-US" sz="2400" dirty="0" smtClean="0">
                <a:solidFill>
                  <a:srgbClr val="FFFF00"/>
                </a:solidFill>
              </a:rPr>
              <a:t>18</a:t>
            </a:r>
            <a:r>
              <a:rPr lang="en-US" altLang="en-US" sz="2400" dirty="0" smtClean="0">
                <a:solidFill>
                  <a:srgbClr val="FFFF00"/>
                </a:solidFill>
              </a:rPr>
              <a:t> </a:t>
            </a:r>
            <a:r>
              <a:rPr lang="en-US" altLang="en-US" sz="2400" dirty="0" smtClean="0">
                <a:solidFill>
                  <a:srgbClr val="FFFF00"/>
                </a:solidFill>
              </a:rPr>
              <a:t>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608715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7357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  <a:endParaRPr lang="en-US" altLang="en-US" sz="2800" b="1" u="sng" dirty="0" smtClean="0">
              <a:solidFill>
                <a:srgbClr val="FF6600"/>
              </a:solidFill>
            </a:endParaRPr>
          </a:p>
          <a:p>
            <a:r>
              <a:rPr lang="en-US" altLang="en-US" sz="2800" b="1" u="sng" dirty="0" smtClean="0">
                <a:solidFill>
                  <a:srgbClr val="FF6600"/>
                </a:solidFill>
              </a:rPr>
              <a:t>COMMON</a:t>
            </a:r>
            <a:endParaRPr lang="en-US" altLang="en-US" sz="2800" b="1" u="sng" dirty="0">
              <a:solidFill>
                <a:srgbClr val="FF6600"/>
              </a:solidFill>
            </a:endParaRP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7357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TROUBLESOME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6828240"/>
              </p:ext>
            </p:extLst>
          </p:nvPr>
        </p:nvGraphicFramePr>
        <p:xfrm>
          <a:off x="190500" y="285750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/>
                <a:gridCol w="3357593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T1</a:t>
                      </a:r>
                      <a:endParaRPr lang="en-US" sz="2000" u="none" strike="noStrike" dirty="0" smtClean="0">
                        <a:effectLst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hairy/flexuous bittercress (5)*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creeping woodsorrel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Euphorbia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(5)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groundsel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(5)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51645769"/>
              </p:ext>
            </p:extLst>
          </p:nvPr>
        </p:nvGraphicFramePr>
        <p:xfrm>
          <a:off x="4762500" y="284226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/>
                <a:gridCol w="32766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yellow/purple nutsedge (7)*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Chamaesyce 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(4)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eclipta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creeping woodsorrel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field bindweed spp. (3)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0050" y="4904363"/>
            <a:ext cx="8458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/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crabgrass spp. included </a:t>
            </a:r>
            <a:r>
              <a:rPr lang="en-US" sz="1600" dirty="0" smtClean="0">
                <a:solidFill>
                  <a:schemeClr val="bg1"/>
                </a:solidFill>
              </a:rPr>
              <a:t>southern and large </a:t>
            </a:r>
            <a:r>
              <a:rPr lang="en-US" sz="1600" dirty="0" smtClean="0">
                <a:solidFill>
                  <a:schemeClr val="bg1"/>
                </a:solidFill>
              </a:rPr>
              <a:t>crabgrass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Euphorbia </a:t>
            </a:r>
            <a:r>
              <a:rPr lang="en-US" sz="1600" dirty="0" smtClean="0">
                <a:solidFill>
                  <a:schemeClr val="bg1"/>
                </a:solidFill>
              </a:rPr>
              <a:t>spp. included </a:t>
            </a:r>
            <a:r>
              <a:rPr lang="en-US" sz="1600" dirty="0" smtClean="0">
                <a:solidFill>
                  <a:schemeClr val="bg1"/>
                </a:solidFill>
              </a:rPr>
              <a:t>prostrate and spotted spurge.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 groundsel spp. included common and woodland groundsel.</a:t>
            </a:r>
          </a:p>
        </p:txBody>
      </p:sp>
    </p:spTree>
    <p:extLst>
      <p:ext uri="{BB962C8B-B14F-4D97-AF65-F5344CB8AC3E}">
        <p14:creationId xmlns="" xmlns:p14="http://schemas.microsoft.com/office/powerpoint/2010/main" val="38921570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1524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 smtClean="0">
                <a:solidFill>
                  <a:srgbClr val="FFFF00"/>
                </a:solidFill>
              </a:rPr>
              <a:t>Top </a:t>
            </a:r>
            <a:r>
              <a:rPr lang="en-US" altLang="en-US" sz="3200" dirty="0" smtClean="0">
                <a:solidFill>
                  <a:srgbClr val="FFFF00"/>
                </a:solidFill>
              </a:rPr>
              <a:t>6 </a:t>
            </a:r>
            <a:r>
              <a:rPr lang="en-US" altLang="en-US" sz="3200" dirty="0" smtClean="0">
                <a:solidFill>
                  <a:srgbClr val="FFFF00"/>
                </a:solidFill>
              </a:rPr>
              <a:t>Weeds in </a:t>
            </a:r>
            <a:r>
              <a:rPr lang="en-US" altLang="en-US" sz="3200" dirty="0" smtClean="0">
                <a:solidFill>
                  <a:srgbClr val="FFFF00"/>
                </a:solidFill>
              </a:rPr>
              <a:t>Right-Of-Ways: Railways, Roads, Public Utilities </a:t>
            </a:r>
            <a:endParaRPr lang="en-US" altLang="en-US" sz="3200" dirty="0" smtClean="0">
              <a:solidFill>
                <a:srgbClr val="FFFF00"/>
              </a:solidFill>
            </a:endParaRP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</a:t>
            </a:r>
            <a:r>
              <a:rPr lang="en-US" altLang="en-US" sz="2400" dirty="0" smtClean="0">
                <a:solidFill>
                  <a:srgbClr val="FFFF00"/>
                </a:solidFill>
              </a:rPr>
              <a:t>45</a:t>
            </a:r>
            <a:r>
              <a:rPr lang="en-US" altLang="en-US" sz="2400" dirty="0" smtClean="0">
                <a:solidFill>
                  <a:srgbClr val="FFFF00"/>
                </a:solidFill>
              </a:rPr>
              <a:t> </a:t>
            </a:r>
            <a:r>
              <a:rPr lang="en-US" altLang="en-US" sz="2400" dirty="0" smtClean="0">
                <a:solidFill>
                  <a:srgbClr val="FFFF00"/>
                </a:solidFill>
              </a:rPr>
              <a:t>survey respondents)</a:t>
            </a:r>
            <a:endParaRPr lang="en-US" altLang="en-US" sz="3200" dirty="0" smtClean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9482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625682"/>
            <a:ext cx="2193560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  <a:endParaRPr lang="en-US" altLang="en-US" sz="2800" b="1" u="sng" dirty="0" smtClean="0">
              <a:solidFill>
                <a:srgbClr val="FF6600"/>
              </a:solidFill>
            </a:endParaRPr>
          </a:p>
          <a:p>
            <a:r>
              <a:rPr lang="en-US" altLang="en-US" sz="2800" b="1" u="sng" dirty="0" smtClean="0">
                <a:solidFill>
                  <a:srgbClr val="FF6600"/>
                </a:solidFill>
              </a:rPr>
              <a:t>COMMON</a:t>
            </a:r>
            <a:endParaRPr lang="en-US" altLang="en-US" sz="2800" b="1" u="sng" dirty="0">
              <a:solidFill>
                <a:srgbClr val="FF6600"/>
              </a:solidFill>
            </a:endParaRP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625682"/>
            <a:ext cx="2977097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TROUBLESOME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08644688"/>
              </p:ext>
            </p:extLst>
          </p:nvPr>
        </p:nvGraphicFramePr>
        <p:xfrm>
          <a:off x="190500" y="2712720"/>
          <a:ext cx="43053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/>
                <a:gridCol w="3357593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kochia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15)*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(11)*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Russian-thistle (11)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Centaurea spp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(8)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johnsongrass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(7)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93300609"/>
              </p:ext>
            </p:extLst>
          </p:nvPr>
        </p:nvGraphicFramePr>
        <p:xfrm>
          <a:off x="4762500" y="2697480"/>
          <a:ext cx="41529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/>
                <a:gridCol w="32766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&amp; bull thistle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12)*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johnsongrass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Russian-thistle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leafy spurge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 among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species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(5)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5137428"/>
            <a:ext cx="8458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 smtClean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 smtClean="0">
                <a:solidFill>
                  <a:schemeClr val="bg1"/>
                </a:solidFill>
              </a:rPr>
              <a:t>-Bromus </a:t>
            </a:r>
            <a:r>
              <a:rPr lang="en-US" sz="1600" dirty="0" smtClean="0">
                <a:solidFill>
                  <a:schemeClr val="bg1"/>
                </a:solidFill>
              </a:rPr>
              <a:t>spp. included downy brome (cheatgrass), cheat, </a:t>
            </a:r>
            <a:r>
              <a:rPr lang="en-US" sz="1600" dirty="0" smtClean="0">
                <a:solidFill>
                  <a:schemeClr val="bg1"/>
                </a:solidFill>
              </a:rPr>
              <a:t>rescuegrass, and </a:t>
            </a:r>
            <a:r>
              <a:rPr lang="en-US" sz="1600" dirty="0" smtClean="0">
                <a:solidFill>
                  <a:schemeClr val="bg1"/>
                </a:solidFill>
              </a:rPr>
              <a:t>smooth and </a:t>
            </a:r>
            <a:r>
              <a:rPr lang="en-US" sz="1600" dirty="0" smtClean="0">
                <a:solidFill>
                  <a:schemeClr val="bg1"/>
                </a:solidFill>
              </a:rPr>
              <a:t>Japanese </a:t>
            </a:r>
            <a:r>
              <a:rPr lang="en-US" sz="1600" dirty="0" smtClean="0">
                <a:solidFill>
                  <a:schemeClr val="bg1"/>
                </a:solidFill>
              </a:rPr>
              <a:t>brome.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Centaurea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spp. included </a:t>
            </a:r>
            <a:r>
              <a:rPr lang="en-US" sz="1600" dirty="0" smtClean="0">
                <a:solidFill>
                  <a:schemeClr val="bg1"/>
                </a:solidFill>
              </a:rPr>
              <a:t>spotted, diffuse, and squarrose </a:t>
            </a:r>
            <a:r>
              <a:rPr lang="en-US" sz="1600" dirty="0" smtClean="0">
                <a:solidFill>
                  <a:schemeClr val="bg1"/>
                </a:solidFill>
              </a:rPr>
              <a:t>knapweed and yellow starthistle.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79286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1219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 smtClean="0">
                <a:solidFill>
                  <a:srgbClr val="FFFF00"/>
                </a:solidFill>
              </a:rPr>
              <a:t>Top 10 Most </a:t>
            </a:r>
            <a:r>
              <a:rPr lang="en-US" altLang="en-US" sz="3200" dirty="0" smtClean="0">
                <a:solidFill>
                  <a:srgbClr val="FF6600"/>
                </a:solidFill>
              </a:rPr>
              <a:t>Common</a:t>
            </a:r>
            <a:r>
              <a:rPr lang="en-US" altLang="en-US" sz="3200" dirty="0" smtClean="0">
                <a:solidFill>
                  <a:srgbClr val="FFFF00"/>
                </a:solidFill>
              </a:rPr>
              <a:t> Weeds among </a:t>
            </a:r>
          </a:p>
          <a:p>
            <a:r>
              <a:rPr lang="en-US" altLang="en-US" sz="3200" dirty="0" smtClean="0">
                <a:solidFill>
                  <a:srgbClr val="FFFF00"/>
                </a:solidFill>
              </a:rPr>
              <a:t>all 3</a:t>
            </a:r>
            <a:r>
              <a:rPr lang="en-US" altLang="en-US" sz="3200" dirty="0" smtClean="0">
                <a:solidFill>
                  <a:srgbClr val="FFFF00"/>
                </a:solidFill>
              </a:rPr>
              <a:t> </a:t>
            </a:r>
            <a:r>
              <a:rPr lang="en-US" altLang="en-US" sz="3200" dirty="0" smtClean="0">
                <a:solidFill>
                  <a:srgbClr val="FFFF00"/>
                </a:solidFill>
              </a:rPr>
              <a:t>Aquatic Area types</a:t>
            </a:r>
            <a:endParaRPr lang="en-US" altLang="en-US" sz="3200" dirty="0" smtClean="0">
              <a:solidFill>
                <a:srgbClr val="FFFF00"/>
              </a:solidFill>
            </a:endParaRP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</a:t>
            </a:r>
            <a:r>
              <a:rPr lang="en-US" altLang="en-US" sz="2400" dirty="0" smtClean="0">
                <a:solidFill>
                  <a:srgbClr val="FFFF00"/>
                </a:solidFill>
              </a:rPr>
              <a:t>93</a:t>
            </a:r>
            <a:r>
              <a:rPr lang="en-US" altLang="en-US" sz="2400" dirty="0" smtClean="0">
                <a:solidFill>
                  <a:srgbClr val="FFFF00"/>
                </a:solidFill>
              </a:rPr>
              <a:t> </a:t>
            </a:r>
            <a:r>
              <a:rPr lang="en-US" altLang="en-US" sz="2400" dirty="0" smtClean="0">
                <a:solidFill>
                  <a:srgbClr val="FFFF00"/>
                </a:solidFill>
              </a:rPr>
              <a:t>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6976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COMMON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960524"/>
              </p:ext>
            </p:extLst>
          </p:nvPr>
        </p:nvGraphicFramePr>
        <p:xfrm>
          <a:off x="190500" y="2743200"/>
          <a:ext cx="43053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/>
                <a:gridCol w="35814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hydrilla (42)*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Myriophyllum spp.(38)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pondweed spp. (30)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waterhyacinth (26)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Ludwigia 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18)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naiad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spp. 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algae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spp. 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coontail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alligatorweed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waterlettuce 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648200" y="2597527"/>
            <a:ext cx="43891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Myriophyllum spp. included Eurasian, </a:t>
            </a:r>
            <a:r>
              <a:rPr lang="en-US" sz="1600" dirty="0" smtClean="0">
                <a:solidFill>
                  <a:schemeClr val="bg1"/>
                </a:solidFill>
              </a:rPr>
              <a:t>variable, northern, and hybrid watermilfoil and </a:t>
            </a:r>
            <a:r>
              <a:rPr lang="en-US" sz="1600" dirty="0" smtClean="0">
                <a:solidFill>
                  <a:schemeClr val="bg1"/>
                </a:solidFill>
              </a:rPr>
              <a:t>parrotfeather.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pondweed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spp. included </a:t>
            </a:r>
            <a:r>
              <a:rPr lang="en-US" sz="1600" dirty="0" smtClean="0">
                <a:solidFill>
                  <a:schemeClr val="bg1"/>
                </a:solidFill>
              </a:rPr>
              <a:t>curlyleaf, </a:t>
            </a:r>
            <a:r>
              <a:rPr lang="en-US" sz="1600" dirty="0" smtClean="0">
                <a:solidFill>
                  <a:schemeClr val="bg1"/>
                </a:solidFill>
              </a:rPr>
              <a:t>American, leafy</a:t>
            </a:r>
            <a:r>
              <a:rPr lang="en-US" sz="1600" dirty="0" smtClean="0">
                <a:solidFill>
                  <a:schemeClr val="bg1"/>
                </a:solidFill>
              </a:rPr>
              <a:t>, </a:t>
            </a:r>
            <a:r>
              <a:rPr lang="en-US" sz="1600" dirty="0" smtClean="0">
                <a:solidFill>
                  <a:schemeClr val="bg1"/>
                </a:solidFill>
              </a:rPr>
              <a:t>floatingleaf, small, variable, and waterthread </a:t>
            </a:r>
            <a:r>
              <a:rPr lang="en-US" sz="1600" dirty="0" smtClean="0">
                <a:solidFill>
                  <a:schemeClr val="bg1"/>
                </a:solidFill>
              </a:rPr>
              <a:t>pondweed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Ludwigia spp. included creeping </a:t>
            </a:r>
            <a:r>
              <a:rPr lang="en-US" sz="1600" dirty="0" smtClean="0">
                <a:solidFill>
                  <a:schemeClr val="bg1"/>
                </a:solidFill>
              </a:rPr>
              <a:t>water primrose and water primrose.</a:t>
            </a: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naiad </a:t>
            </a:r>
            <a:r>
              <a:rPr lang="en-US" sz="1600" dirty="0">
                <a:solidFill>
                  <a:schemeClr val="bg1"/>
                </a:solidFill>
              </a:rPr>
              <a:t>spp. included </a:t>
            </a:r>
            <a:r>
              <a:rPr lang="en-US" sz="1600" dirty="0" smtClean="0">
                <a:solidFill>
                  <a:schemeClr val="bg1"/>
                </a:solidFill>
              </a:rPr>
              <a:t>southern and brittleleaf naiad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algae </a:t>
            </a:r>
            <a:r>
              <a:rPr lang="en-US" sz="1600" dirty="0" smtClean="0">
                <a:solidFill>
                  <a:schemeClr val="bg1"/>
                </a:solidFill>
              </a:rPr>
              <a:t>spp. </a:t>
            </a:r>
            <a:r>
              <a:rPr lang="en-US" sz="1600" dirty="0">
                <a:solidFill>
                  <a:schemeClr val="bg1"/>
                </a:solidFill>
              </a:rPr>
              <a:t>i</a:t>
            </a:r>
            <a:r>
              <a:rPr lang="en-US" sz="1600" dirty="0" smtClean="0">
                <a:solidFill>
                  <a:schemeClr val="bg1"/>
                </a:solidFill>
              </a:rPr>
              <a:t>ncluded </a:t>
            </a:r>
            <a:r>
              <a:rPr lang="en-US" sz="1600" dirty="0" smtClean="0">
                <a:solidFill>
                  <a:schemeClr val="bg1"/>
                </a:solidFill>
              </a:rPr>
              <a:t>Spirogyra, Pithorphora, filamentous </a:t>
            </a:r>
            <a:r>
              <a:rPr lang="en-US" sz="1600" dirty="0" smtClean="0">
                <a:solidFill>
                  <a:schemeClr val="bg1"/>
                </a:solidFill>
              </a:rPr>
              <a:t>and planktonic </a:t>
            </a:r>
            <a:r>
              <a:rPr lang="en-US" sz="1600" dirty="0" smtClean="0">
                <a:solidFill>
                  <a:schemeClr val="bg1"/>
                </a:solidFill>
              </a:rPr>
              <a:t>algae.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45296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1638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786339" y="16976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  <a:endParaRPr lang="en-US" altLang="en-US" sz="2800" b="1" u="sng" dirty="0" smtClean="0">
              <a:solidFill>
                <a:srgbClr val="FF6600"/>
              </a:solidFill>
            </a:endParaRPr>
          </a:p>
          <a:p>
            <a:r>
              <a:rPr lang="en-US" altLang="en-US" sz="2800" b="1" u="sng" dirty="0" smtClean="0">
                <a:solidFill>
                  <a:srgbClr val="FF6600"/>
                </a:solidFill>
              </a:rPr>
              <a:t>TROUBLESOME</a:t>
            </a:r>
            <a:endParaRPr lang="en-US" altLang="en-US" sz="2800" b="1" u="sng" dirty="0">
              <a:solidFill>
                <a:srgbClr val="FF66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46440658"/>
              </p:ext>
            </p:extLst>
          </p:nvPr>
        </p:nvGraphicFramePr>
        <p:xfrm>
          <a:off x="190500" y="2743200"/>
          <a:ext cx="43053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/>
                <a:gridCol w="35814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hydrilla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43)*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Myriophyllum spp. (41)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waterhyacinth (28)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alligatorweed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18)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crested floatingheart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Ludwigia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spp. 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pondweed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spp. 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algae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spp. 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giant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salvinia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 among 2 species 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648200" y="3031391"/>
            <a:ext cx="43891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Myriophyllum spp. included Eurasian, variable and </a:t>
            </a:r>
            <a:r>
              <a:rPr lang="en-US" sz="1600" dirty="0" smtClean="0">
                <a:solidFill>
                  <a:schemeClr val="bg1"/>
                </a:solidFill>
              </a:rPr>
              <a:t>hybrid watermilfoil and </a:t>
            </a:r>
            <a:r>
              <a:rPr lang="en-US" sz="1600" dirty="0" smtClean="0">
                <a:solidFill>
                  <a:schemeClr val="bg1"/>
                </a:solidFill>
              </a:rPr>
              <a:t>parrotfeather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Ludwigia spp. included </a:t>
            </a:r>
            <a:r>
              <a:rPr lang="en-US" sz="1600" dirty="0" smtClean="0">
                <a:solidFill>
                  <a:schemeClr val="bg1"/>
                </a:solidFill>
              </a:rPr>
              <a:t>creeping, Uruguay, and water primrose </a:t>
            </a:r>
            <a:r>
              <a:rPr lang="en-US" sz="1600" dirty="0" smtClean="0">
                <a:solidFill>
                  <a:schemeClr val="bg1"/>
                </a:solidFill>
              </a:rPr>
              <a:t>and primrose-willow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pondweed </a:t>
            </a:r>
            <a:r>
              <a:rPr lang="en-US" sz="1600" dirty="0">
                <a:solidFill>
                  <a:schemeClr val="bg1"/>
                </a:solidFill>
              </a:rPr>
              <a:t>spp. included </a:t>
            </a:r>
            <a:r>
              <a:rPr lang="en-US" sz="1600" dirty="0" smtClean="0">
                <a:solidFill>
                  <a:schemeClr val="bg1"/>
                </a:solidFill>
              </a:rPr>
              <a:t>curlyleaf, </a:t>
            </a:r>
            <a:r>
              <a:rPr lang="en-US" sz="1600" dirty="0" smtClean="0">
                <a:solidFill>
                  <a:schemeClr val="bg1"/>
                </a:solidFill>
              </a:rPr>
              <a:t>American </a:t>
            </a:r>
            <a:r>
              <a:rPr lang="en-US" sz="1600" dirty="0" smtClean="0">
                <a:solidFill>
                  <a:schemeClr val="bg1"/>
                </a:solidFill>
              </a:rPr>
              <a:t>and </a:t>
            </a:r>
            <a:r>
              <a:rPr lang="en-US" sz="1600" dirty="0" smtClean="0">
                <a:solidFill>
                  <a:schemeClr val="bg1"/>
                </a:solidFill>
              </a:rPr>
              <a:t>variable pondweed.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algae spp. included Spirogyra, Pithorphora, filamentous and planktonic algae.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6200" y="1219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 smtClean="0">
                <a:solidFill>
                  <a:srgbClr val="FFFF00"/>
                </a:solidFill>
              </a:rPr>
              <a:t>Top 10 Most </a:t>
            </a:r>
            <a:r>
              <a:rPr lang="en-US" altLang="en-US" sz="3200" dirty="0" smtClean="0">
                <a:solidFill>
                  <a:srgbClr val="FF6600"/>
                </a:solidFill>
              </a:rPr>
              <a:t>Troublesome</a:t>
            </a:r>
            <a:r>
              <a:rPr lang="en-US" altLang="en-US" sz="3200" dirty="0" smtClean="0">
                <a:solidFill>
                  <a:srgbClr val="FFFF00"/>
                </a:solidFill>
              </a:rPr>
              <a:t> </a:t>
            </a:r>
            <a:r>
              <a:rPr lang="en-US" altLang="en-US" sz="3200" dirty="0" smtClean="0">
                <a:solidFill>
                  <a:srgbClr val="FFFF00"/>
                </a:solidFill>
              </a:rPr>
              <a:t>Weeds among </a:t>
            </a:r>
          </a:p>
          <a:p>
            <a:r>
              <a:rPr lang="en-US" altLang="en-US" sz="3200" dirty="0" smtClean="0">
                <a:solidFill>
                  <a:srgbClr val="FFFF00"/>
                </a:solidFill>
              </a:rPr>
              <a:t>All 3</a:t>
            </a:r>
            <a:r>
              <a:rPr lang="en-US" altLang="en-US" sz="3200" dirty="0" smtClean="0">
                <a:solidFill>
                  <a:srgbClr val="FFFF00"/>
                </a:solidFill>
              </a:rPr>
              <a:t> </a:t>
            </a:r>
            <a:r>
              <a:rPr lang="en-US" altLang="en-US" sz="3200" dirty="0" smtClean="0">
                <a:solidFill>
                  <a:srgbClr val="FFFF00"/>
                </a:solidFill>
              </a:rPr>
              <a:t>Aquatic Area types</a:t>
            </a:r>
            <a:endParaRPr lang="en-US" altLang="en-US" sz="3200" dirty="0" smtClean="0">
              <a:solidFill>
                <a:srgbClr val="FFFF00"/>
              </a:solidFill>
            </a:endParaRP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</a:t>
            </a:r>
            <a:r>
              <a:rPr lang="en-US" altLang="en-US" sz="2400" dirty="0" smtClean="0">
                <a:solidFill>
                  <a:srgbClr val="FFFF00"/>
                </a:solidFill>
              </a:rPr>
              <a:t>93</a:t>
            </a:r>
            <a:r>
              <a:rPr lang="en-US" altLang="en-US" sz="2400" dirty="0" smtClean="0">
                <a:solidFill>
                  <a:srgbClr val="FFFF00"/>
                </a:solidFill>
              </a:rPr>
              <a:t> </a:t>
            </a:r>
            <a:r>
              <a:rPr lang="en-US" altLang="en-US" sz="2400" dirty="0" smtClean="0">
                <a:solidFill>
                  <a:srgbClr val="FFFF00"/>
                </a:solidFill>
              </a:rPr>
              <a:t>total survey respondents)</a:t>
            </a:r>
          </a:p>
        </p:txBody>
      </p:sp>
    </p:spTree>
    <p:extLst>
      <p:ext uri="{BB962C8B-B14F-4D97-AF65-F5344CB8AC3E}">
        <p14:creationId xmlns="" xmlns:p14="http://schemas.microsoft.com/office/powerpoint/2010/main" val="6205483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1219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 smtClean="0">
                <a:solidFill>
                  <a:srgbClr val="FFFF00"/>
                </a:solidFill>
              </a:rPr>
              <a:t>Top 10 Most </a:t>
            </a:r>
            <a:r>
              <a:rPr lang="en-US" altLang="en-US" sz="3200" dirty="0" smtClean="0">
                <a:solidFill>
                  <a:srgbClr val="FF6600"/>
                </a:solidFill>
              </a:rPr>
              <a:t>Common</a:t>
            </a:r>
            <a:r>
              <a:rPr lang="en-US" altLang="en-US" sz="3200" dirty="0" smtClean="0">
                <a:solidFill>
                  <a:srgbClr val="FFFF00"/>
                </a:solidFill>
              </a:rPr>
              <a:t> Weeds </a:t>
            </a:r>
            <a:r>
              <a:rPr lang="en-US" altLang="en-US" sz="3200" dirty="0" smtClean="0">
                <a:solidFill>
                  <a:srgbClr val="FFFF00"/>
                </a:solidFill>
              </a:rPr>
              <a:t>among</a:t>
            </a:r>
          </a:p>
          <a:p>
            <a:r>
              <a:rPr lang="en-US" altLang="en-US" sz="3200" dirty="0" smtClean="0">
                <a:solidFill>
                  <a:srgbClr val="FFFF00"/>
                </a:solidFill>
              </a:rPr>
              <a:t>a</a:t>
            </a:r>
            <a:r>
              <a:rPr lang="en-US" altLang="en-US" sz="3200" dirty="0" smtClean="0">
                <a:solidFill>
                  <a:srgbClr val="FFFF00"/>
                </a:solidFill>
              </a:rPr>
              <a:t>ll 4 </a:t>
            </a:r>
            <a:r>
              <a:rPr lang="en-US" altLang="en-US" sz="3200" dirty="0" smtClean="0">
                <a:solidFill>
                  <a:srgbClr val="FFFF00"/>
                </a:solidFill>
              </a:rPr>
              <a:t>Non-crop </a:t>
            </a:r>
            <a:r>
              <a:rPr lang="en-US" altLang="en-US" sz="3200" dirty="0" smtClean="0">
                <a:solidFill>
                  <a:srgbClr val="FFFF00"/>
                </a:solidFill>
              </a:rPr>
              <a:t>Area types </a:t>
            </a:r>
            <a:endParaRPr lang="en-US" altLang="en-US" sz="3200" dirty="0" smtClean="0">
              <a:solidFill>
                <a:srgbClr val="FFFF00"/>
              </a:solidFill>
            </a:endParaRP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</a:t>
            </a:r>
            <a:r>
              <a:rPr lang="en-US" altLang="en-US" sz="2400" dirty="0" smtClean="0">
                <a:solidFill>
                  <a:srgbClr val="FFFF00"/>
                </a:solidFill>
              </a:rPr>
              <a:t>14</a:t>
            </a:r>
            <a:r>
              <a:rPr lang="en-US" altLang="en-US" sz="2400" dirty="0" smtClean="0">
                <a:solidFill>
                  <a:srgbClr val="FFFF00"/>
                </a:solidFill>
              </a:rPr>
              <a:t>6 </a:t>
            </a:r>
            <a:r>
              <a:rPr lang="en-US" altLang="en-US" sz="2400" dirty="0" smtClean="0">
                <a:solidFill>
                  <a:srgbClr val="FFFF00"/>
                </a:solidFill>
              </a:rPr>
              <a:t>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6976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COMMON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48011536"/>
              </p:ext>
            </p:extLst>
          </p:nvPr>
        </p:nvGraphicFramePr>
        <p:xfrm>
          <a:off x="190500" y="2743200"/>
          <a:ext cx="43053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/>
                <a:gridCol w="35814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(33)*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Centaurea spp. (25)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privet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(24)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honeysuckle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(23)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smtClean="0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(22)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cogongrass (21)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(20)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Euphorbia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(15)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Japanese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stiltgrass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(13)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Russian-thistle (13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24400" y="2673727"/>
            <a:ext cx="4267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Bromus spp. included downy brome (cheatgrass), cheat, rescuegrass, and </a:t>
            </a:r>
            <a:r>
              <a:rPr lang="en-US" sz="1600" dirty="0" smtClean="0">
                <a:solidFill>
                  <a:schemeClr val="bg1"/>
                </a:solidFill>
              </a:rPr>
              <a:t>smooth, ripgut </a:t>
            </a:r>
            <a:r>
              <a:rPr lang="en-US" sz="1600" dirty="0" smtClean="0">
                <a:solidFill>
                  <a:schemeClr val="bg1"/>
                </a:solidFill>
              </a:rPr>
              <a:t>and Japanese brome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Centaurea spp. included spotted, diffuse, and squarrose knapweed and yellow starthistle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privet spp. included Chinese, Japanese, and border privet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honeysuckle spp. included </a:t>
            </a:r>
            <a:r>
              <a:rPr lang="en-US" sz="1600" dirty="0" smtClean="0">
                <a:solidFill>
                  <a:schemeClr val="bg1"/>
                </a:solidFill>
              </a:rPr>
              <a:t>Japanese, Amur, and Morrow’s </a:t>
            </a:r>
            <a:r>
              <a:rPr lang="en-US" sz="1600" dirty="0" smtClean="0">
                <a:solidFill>
                  <a:schemeClr val="bg1"/>
                </a:solidFill>
              </a:rPr>
              <a:t>honeysuckle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Euphorbia spp. included </a:t>
            </a:r>
            <a:r>
              <a:rPr lang="en-US" sz="1600" dirty="0" smtClean="0">
                <a:solidFill>
                  <a:schemeClr val="bg1"/>
                </a:solidFill>
              </a:rPr>
              <a:t>leafy, prostrate </a:t>
            </a:r>
            <a:r>
              <a:rPr lang="en-US" sz="1600" dirty="0" smtClean="0">
                <a:solidFill>
                  <a:schemeClr val="bg1"/>
                </a:solidFill>
              </a:rPr>
              <a:t>and spotted spurge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46000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70527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724400" y="3039011"/>
            <a:ext cx="4267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 smtClean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 smtClean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Lygodium spp. included old world and Japanese climbing fern.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Centaurea spp. included </a:t>
            </a:r>
            <a:r>
              <a:rPr lang="en-US" sz="1600" dirty="0" smtClean="0">
                <a:solidFill>
                  <a:schemeClr val="bg1"/>
                </a:solidFill>
              </a:rPr>
              <a:t>spotted and diffuse knapweed </a:t>
            </a:r>
            <a:r>
              <a:rPr lang="en-US" sz="1600" dirty="0" smtClean="0">
                <a:solidFill>
                  <a:schemeClr val="bg1"/>
                </a:solidFill>
              </a:rPr>
              <a:t>and yellow starthistle.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privet spp. included </a:t>
            </a:r>
            <a:r>
              <a:rPr lang="en-US" sz="1600" dirty="0" smtClean="0">
                <a:solidFill>
                  <a:schemeClr val="bg1"/>
                </a:solidFill>
              </a:rPr>
              <a:t>Chinese and Japanese privet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</a:p>
          <a:p>
            <a:pPr marL="109538" indent="-109538" algn="l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Bromus </a:t>
            </a:r>
            <a:r>
              <a:rPr lang="en-US" sz="1600" dirty="0" smtClean="0">
                <a:solidFill>
                  <a:schemeClr val="bg1"/>
                </a:solidFill>
              </a:rPr>
              <a:t>spp. included </a:t>
            </a:r>
            <a:r>
              <a:rPr lang="en-US" sz="1600" dirty="0" smtClean="0">
                <a:solidFill>
                  <a:schemeClr val="bg1"/>
                </a:solidFill>
              </a:rPr>
              <a:t>smooth and downy </a:t>
            </a:r>
            <a:r>
              <a:rPr lang="en-US" sz="1600" dirty="0" smtClean="0">
                <a:solidFill>
                  <a:schemeClr val="bg1"/>
                </a:solidFill>
              </a:rPr>
              <a:t>brome (</a:t>
            </a:r>
            <a:r>
              <a:rPr lang="en-US" sz="1600" dirty="0" smtClean="0">
                <a:solidFill>
                  <a:schemeClr val="bg1"/>
                </a:solidFill>
              </a:rPr>
              <a:t>cheatgrass).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786339" y="18576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  <a:endParaRPr lang="en-US" altLang="en-US" sz="2800" b="1" u="sng" smtClean="0">
              <a:solidFill>
                <a:srgbClr val="FF6600"/>
              </a:solidFill>
            </a:endParaRPr>
          </a:p>
          <a:p>
            <a:r>
              <a:rPr lang="en-US" altLang="en-US" sz="2800" b="1" u="sng" smtClean="0">
                <a:solidFill>
                  <a:srgbClr val="FF6600"/>
                </a:solidFill>
              </a:rPr>
              <a:t>TROUBLESOME</a:t>
            </a:r>
            <a:endParaRPr lang="en-US" altLang="en-US" sz="2800" b="1" u="sng">
              <a:solidFill>
                <a:srgbClr val="FF6600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74995459"/>
              </p:ext>
            </p:extLst>
          </p:nvPr>
        </p:nvGraphicFramePr>
        <p:xfrm>
          <a:off x="304800" y="2964180"/>
          <a:ext cx="4152900" cy="3360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/>
                <a:gridCol w="3505200"/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cogongrass (26)*</a:t>
                      </a:r>
                      <a:endParaRPr lang="en-US" sz="2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Lygodium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(24)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Centaurea spp. (19)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Canada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thistle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(19)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privet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(19)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spp. 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Chinese tallowtree (17)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leafy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spurge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T9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 among 3 species (14)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6200" y="22860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 smtClean="0">
                <a:solidFill>
                  <a:srgbClr val="FFFF00"/>
                </a:solidFill>
              </a:rPr>
              <a:t>Top 10 Most </a:t>
            </a:r>
            <a:r>
              <a:rPr lang="en-US" altLang="en-US" sz="3200" dirty="0" smtClean="0">
                <a:solidFill>
                  <a:srgbClr val="FF6600"/>
                </a:solidFill>
              </a:rPr>
              <a:t>Troublesome</a:t>
            </a:r>
            <a:r>
              <a:rPr lang="en-US" altLang="en-US" sz="3200" dirty="0" smtClean="0">
                <a:solidFill>
                  <a:srgbClr val="FFFF00"/>
                </a:solidFill>
              </a:rPr>
              <a:t> </a:t>
            </a:r>
            <a:r>
              <a:rPr lang="en-US" altLang="en-US" sz="3200" dirty="0" smtClean="0">
                <a:solidFill>
                  <a:srgbClr val="FFFF00"/>
                </a:solidFill>
              </a:rPr>
              <a:t>Weeds </a:t>
            </a:r>
            <a:r>
              <a:rPr lang="en-US" altLang="en-US" sz="3200" dirty="0" smtClean="0">
                <a:solidFill>
                  <a:srgbClr val="FFFF00"/>
                </a:solidFill>
              </a:rPr>
              <a:t>among</a:t>
            </a:r>
          </a:p>
          <a:p>
            <a:r>
              <a:rPr lang="en-US" altLang="en-US" sz="3200" dirty="0" smtClean="0">
                <a:solidFill>
                  <a:srgbClr val="FFFF00"/>
                </a:solidFill>
              </a:rPr>
              <a:t>a</a:t>
            </a:r>
            <a:r>
              <a:rPr lang="en-US" altLang="en-US" sz="3200" dirty="0" smtClean="0">
                <a:solidFill>
                  <a:srgbClr val="FFFF00"/>
                </a:solidFill>
              </a:rPr>
              <a:t>ll 4 </a:t>
            </a:r>
            <a:r>
              <a:rPr lang="en-US" altLang="en-US" sz="3200" dirty="0" smtClean="0">
                <a:solidFill>
                  <a:srgbClr val="FFFF00"/>
                </a:solidFill>
              </a:rPr>
              <a:t>Non-crop </a:t>
            </a:r>
            <a:r>
              <a:rPr lang="en-US" altLang="en-US" sz="3200" dirty="0" smtClean="0">
                <a:solidFill>
                  <a:srgbClr val="FFFF00"/>
                </a:solidFill>
              </a:rPr>
              <a:t>Area types </a:t>
            </a:r>
            <a:endParaRPr lang="en-US" altLang="en-US" sz="3200" dirty="0" smtClean="0">
              <a:solidFill>
                <a:srgbClr val="FFFF00"/>
              </a:solidFill>
            </a:endParaRPr>
          </a:p>
          <a:p>
            <a:r>
              <a:rPr lang="en-US" altLang="en-US" sz="2400" dirty="0" smtClean="0">
                <a:solidFill>
                  <a:srgbClr val="FFFF00"/>
                </a:solidFill>
              </a:rPr>
              <a:t>(</a:t>
            </a:r>
            <a:r>
              <a:rPr lang="en-US" altLang="en-US" sz="2400" dirty="0" smtClean="0">
                <a:solidFill>
                  <a:srgbClr val="FFFF00"/>
                </a:solidFill>
              </a:rPr>
              <a:t>14</a:t>
            </a:r>
            <a:r>
              <a:rPr lang="en-US" altLang="en-US" sz="2400" dirty="0" smtClean="0">
                <a:solidFill>
                  <a:srgbClr val="FFFF00"/>
                </a:solidFill>
              </a:rPr>
              <a:t>6 </a:t>
            </a:r>
            <a:r>
              <a:rPr lang="en-US" altLang="en-US" sz="2400" dirty="0" smtClean="0">
                <a:solidFill>
                  <a:srgbClr val="FFFF00"/>
                </a:solidFill>
              </a:rPr>
              <a:t>total survey respondents)</a:t>
            </a:r>
          </a:p>
        </p:txBody>
      </p:sp>
    </p:spTree>
    <p:extLst>
      <p:ext uri="{BB962C8B-B14F-4D97-AF65-F5344CB8AC3E}">
        <p14:creationId xmlns="" xmlns:p14="http://schemas.microsoft.com/office/powerpoint/2010/main" val="19227380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39581</TotalTime>
  <Words>1839</Words>
  <Application>Microsoft Office PowerPoint</Application>
  <PresentationFormat>On-screen Show (4:3)</PresentationFormat>
  <Paragraphs>398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7_Default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National and Regional Weed Science Societies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 of Science Policy Update</dc:title>
  <dc:creator>Lee Van Wychen</dc:creator>
  <cp:lastModifiedBy>wildoats</cp:lastModifiedBy>
  <cp:revision>1306</cp:revision>
  <dcterms:created xsi:type="dcterms:W3CDTF">2006-02-24T14:55:09Z</dcterms:created>
  <dcterms:modified xsi:type="dcterms:W3CDTF">2018-11-23T19:28:09Z</dcterms:modified>
</cp:coreProperties>
</file>