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5" r:id="rId1"/>
  </p:sldMasterIdLst>
  <p:notesMasterIdLst>
    <p:notesMasterId r:id="rId12"/>
  </p:notesMasterIdLst>
  <p:sldIdLst>
    <p:sldId id="477" r:id="rId2"/>
    <p:sldId id="479" r:id="rId3"/>
    <p:sldId id="470" r:id="rId4"/>
    <p:sldId id="474" r:id="rId5"/>
    <p:sldId id="473" r:id="rId6"/>
    <p:sldId id="472" r:id="rId7"/>
    <p:sldId id="475" r:id="rId8"/>
    <p:sldId id="476" r:id="rId9"/>
    <p:sldId id="468" r:id="rId10"/>
    <p:sldId id="480" r:id="rId11"/>
  </p:sldIdLst>
  <p:sldSz cx="9144000" cy="6858000" type="screen4x3"/>
  <p:notesSz cx="6858000" cy="9144000"/>
  <p:defaultTextStyle>
    <a:defPPr>
      <a:defRPr lang="en-US"/>
    </a:defPPr>
    <a:lvl1pPr algn="ctr" rtl="0" fontAlgn="base">
      <a:spcBef>
        <a:spcPct val="0"/>
      </a:spcBef>
      <a:spcAft>
        <a:spcPct val="0"/>
      </a:spcAft>
      <a:defRPr kern="1200">
        <a:solidFill>
          <a:schemeClr val="tx1"/>
        </a:solidFill>
        <a:latin typeface="Arial" charset="0"/>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FF6600"/>
    <a:srgbClr val="FFFF00"/>
    <a:srgbClr val="996633"/>
    <a:srgbClr val="009900"/>
    <a:srgbClr val="CC9900"/>
    <a:srgbClr val="FFCC99"/>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817" autoAdjust="0"/>
    <p:restoredTop sz="94780" autoAdjust="0"/>
  </p:normalViewPr>
  <p:slideViewPr>
    <p:cSldViewPr>
      <p:cViewPr varScale="1">
        <p:scale>
          <a:sx n="122" d="100"/>
          <a:sy n="122" d="100"/>
        </p:scale>
        <p:origin x="931" y="9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270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200"/>
            </a:lvl1pPr>
          </a:lstStyle>
          <a:p>
            <a:pPr>
              <a:defRPr/>
            </a:pPr>
            <a:endParaRPr lang="en-US" dirty="0"/>
          </a:p>
        </p:txBody>
      </p:sp>
      <p:sp>
        <p:nvSpPr>
          <p:cNvPr id="72707"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US" dirty="0"/>
          </a:p>
        </p:txBody>
      </p:sp>
      <p:sp>
        <p:nvSpPr>
          <p:cNvPr id="21508"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72709"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72710"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defRPr sz="1200"/>
            </a:lvl1pPr>
          </a:lstStyle>
          <a:p>
            <a:pPr>
              <a:defRPr/>
            </a:pPr>
            <a:endParaRPr lang="en-US" dirty="0"/>
          </a:p>
        </p:txBody>
      </p:sp>
      <p:sp>
        <p:nvSpPr>
          <p:cNvPr id="72711"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7A05E3F0-05B7-4FAF-85A9-BC969DC78A92}" type="slidenum">
              <a:rPr lang="en-US"/>
              <a:pPr>
                <a:defRPr/>
              </a:pPr>
              <a:t>‹#›</a:t>
            </a:fld>
            <a:endParaRPr lang="en-US" dirty="0"/>
          </a:p>
        </p:txBody>
      </p:sp>
    </p:spTree>
    <p:extLst>
      <p:ext uri="{BB962C8B-B14F-4D97-AF65-F5344CB8AC3E}">
        <p14:creationId xmlns:p14="http://schemas.microsoft.com/office/powerpoint/2010/main" val="303068826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p:spPr>
        <p:txBody>
          <a:bodyPr/>
          <a:lstStyle/>
          <a:p>
            <a:fld id="{CA94C8C4-7846-44FD-9167-EA5ECDEEC741}" type="slidenum">
              <a:rPr lang="en-US" altLang="en-US" smtClean="0">
                <a:solidFill>
                  <a:srgbClr val="000000"/>
                </a:solidFill>
              </a:rPr>
              <a:pPr/>
              <a:t>1</a:t>
            </a:fld>
            <a:endParaRPr lang="en-US" altLang="en-US" dirty="0">
              <a:solidFill>
                <a:srgbClr val="000000"/>
              </a:solidFill>
            </a:endParaRPr>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a:ln/>
        </p:spPr>
        <p:txBody>
          <a:bodyPr/>
          <a:lstStyle/>
          <a:p>
            <a:pPr eaLnBrk="1" hangingPunct="1"/>
            <a:endParaRPr lang="en-US" alt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p:spPr>
        <p:txBody>
          <a:bodyPr/>
          <a:lstStyle/>
          <a:p>
            <a:fld id="{CA94C8C4-7846-44FD-9167-EA5ECDEEC741}" type="slidenum">
              <a:rPr lang="en-US" altLang="en-US" smtClean="0">
                <a:solidFill>
                  <a:srgbClr val="000000"/>
                </a:solidFill>
              </a:rPr>
              <a:pPr/>
              <a:t>2</a:t>
            </a:fld>
            <a:endParaRPr lang="en-US" altLang="en-US" dirty="0">
              <a:solidFill>
                <a:srgbClr val="000000"/>
              </a:solidFill>
            </a:endParaRPr>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a:ln/>
        </p:spPr>
        <p:txBody>
          <a:bodyPr/>
          <a:lstStyle/>
          <a:p>
            <a:pPr eaLnBrk="1" hangingPunct="1"/>
            <a:endParaRPr lang="en-US" alt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p:spPr>
        <p:txBody>
          <a:bodyPr/>
          <a:lstStyle/>
          <a:p>
            <a:fld id="{CA94C8C4-7846-44FD-9167-EA5ECDEEC741}" type="slidenum">
              <a:rPr lang="en-US" altLang="en-US" smtClean="0">
                <a:solidFill>
                  <a:srgbClr val="000000"/>
                </a:solidFill>
              </a:rPr>
              <a:pPr/>
              <a:t>3</a:t>
            </a:fld>
            <a:endParaRPr lang="en-US" altLang="en-US" dirty="0">
              <a:solidFill>
                <a:srgbClr val="000000"/>
              </a:solidFill>
            </a:endParaRPr>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a:ln/>
        </p:spPr>
        <p:txBody>
          <a:bodyPr/>
          <a:lstStyle/>
          <a:p>
            <a:pPr eaLnBrk="1" hangingPunct="1"/>
            <a:endParaRPr lang="en-US" alt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p:spPr>
        <p:txBody>
          <a:bodyPr/>
          <a:lstStyle/>
          <a:p>
            <a:fld id="{CA94C8C4-7846-44FD-9167-EA5ECDEEC741}" type="slidenum">
              <a:rPr lang="en-US" altLang="en-US" smtClean="0">
                <a:solidFill>
                  <a:srgbClr val="000000"/>
                </a:solidFill>
              </a:rPr>
              <a:pPr/>
              <a:t>4</a:t>
            </a:fld>
            <a:endParaRPr lang="en-US" altLang="en-US" dirty="0">
              <a:solidFill>
                <a:srgbClr val="000000"/>
              </a:solidFill>
            </a:endParaRPr>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a:ln/>
        </p:spPr>
        <p:txBody>
          <a:bodyPr/>
          <a:lstStyle/>
          <a:p>
            <a:pPr eaLnBrk="1" hangingPunct="1"/>
            <a:endParaRPr lang="en-US" alt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p:spPr>
        <p:txBody>
          <a:bodyPr/>
          <a:lstStyle/>
          <a:p>
            <a:fld id="{CA94C8C4-7846-44FD-9167-EA5ECDEEC741}" type="slidenum">
              <a:rPr lang="en-US" altLang="en-US" smtClean="0">
                <a:solidFill>
                  <a:srgbClr val="000000"/>
                </a:solidFill>
              </a:rPr>
              <a:pPr/>
              <a:t>5</a:t>
            </a:fld>
            <a:endParaRPr lang="en-US" altLang="en-US" dirty="0">
              <a:solidFill>
                <a:srgbClr val="000000"/>
              </a:solidFill>
            </a:endParaRPr>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a:ln/>
        </p:spPr>
        <p:txBody>
          <a:bodyPr/>
          <a:lstStyle/>
          <a:p>
            <a:pPr eaLnBrk="1" hangingPunct="1"/>
            <a:endParaRPr lang="en-US" alt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p:spPr>
        <p:txBody>
          <a:bodyPr/>
          <a:lstStyle/>
          <a:p>
            <a:fld id="{CA94C8C4-7846-44FD-9167-EA5ECDEEC741}" type="slidenum">
              <a:rPr lang="en-US" altLang="en-US" smtClean="0">
                <a:solidFill>
                  <a:srgbClr val="000000"/>
                </a:solidFill>
              </a:rPr>
              <a:pPr/>
              <a:t>6</a:t>
            </a:fld>
            <a:endParaRPr lang="en-US" altLang="en-US" dirty="0">
              <a:solidFill>
                <a:srgbClr val="000000"/>
              </a:solidFill>
            </a:endParaRPr>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a:ln/>
        </p:spPr>
        <p:txBody>
          <a:bodyPr/>
          <a:lstStyle/>
          <a:p>
            <a:pPr eaLnBrk="1" hangingPunct="1"/>
            <a:endParaRPr lang="en-US" alt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p:spPr>
        <p:txBody>
          <a:bodyPr/>
          <a:lstStyle/>
          <a:p>
            <a:fld id="{CA94C8C4-7846-44FD-9167-EA5ECDEEC741}" type="slidenum">
              <a:rPr lang="en-US" altLang="en-US" smtClean="0">
                <a:solidFill>
                  <a:srgbClr val="000000"/>
                </a:solidFill>
              </a:rPr>
              <a:pPr/>
              <a:t>7</a:t>
            </a:fld>
            <a:endParaRPr lang="en-US" altLang="en-US" dirty="0">
              <a:solidFill>
                <a:srgbClr val="000000"/>
              </a:solidFill>
            </a:endParaRPr>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a:ln/>
        </p:spPr>
        <p:txBody>
          <a:bodyPr/>
          <a:lstStyle/>
          <a:p>
            <a:pPr eaLnBrk="1" hangingPunct="1"/>
            <a:endParaRPr lang="en-US" alt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p:spPr>
        <p:txBody>
          <a:bodyPr/>
          <a:lstStyle/>
          <a:p>
            <a:fld id="{CA94C8C4-7846-44FD-9167-EA5ECDEEC741}" type="slidenum">
              <a:rPr lang="en-US" altLang="en-US" smtClean="0">
                <a:solidFill>
                  <a:srgbClr val="000000"/>
                </a:solidFill>
              </a:rPr>
              <a:pPr/>
              <a:t>8</a:t>
            </a:fld>
            <a:endParaRPr lang="en-US" altLang="en-US" dirty="0">
              <a:solidFill>
                <a:srgbClr val="000000"/>
              </a:solidFill>
            </a:endParaRPr>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a:ln/>
        </p:spPr>
        <p:txBody>
          <a:bodyPr/>
          <a:lstStyle/>
          <a:p>
            <a:pPr eaLnBrk="1" hangingPunct="1"/>
            <a:endParaRPr lang="en-US" alt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p:spPr>
        <p:txBody>
          <a:bodyPr/>
          <a:lstStyle/>
          <a:p>
            <a:fld id="{CA94C8C4-7846-44FD-9167-EA5ECDEEC741}" type="slidenum">
              <a:rPr lang="en-US" altLang="en-US" smtClean="0">
                <a:solidFill>
                  <a:srgbClr val="000000"/>
                </a:solidFill>
              </a:rPr>
              <a:pPr/>
              <a:t>9</a:t>
            </a:fld>
            <a:endParaRPr lang="en-US" altLang="en-US" dirty="0">
              <a:solidFill>
                <a:srgbClr val="000000"/>
              </a:solidFill>
            </a:endParaRPr>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a:ln/>
        </p:spPr>
        <p:txBody>
          <a:bodyPr/>
          <a:lstStyle/>
          <a:p>
            <a:pPr eaLnBrk="1" hangingPunct="1"/>
            <a:endParaRPr lang="en-US" alt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p:spPr>
        <p:txBody>
          <a:bodyPr/>
          <a:lstStyle/>
          <a:p>
            <a:fld id="{CA94C8C4-7846-44FD-9167-EA5ECDEEC741}" type="slidenum">
              <a:rPr lang="en-US" altLang="en-US" smtClean="0">
                <a:solidFill>
                  <a:srgbClr val="000000"/>
                </a:solidFill>
              </a:rPr>
              <a:pPr/>
              <a:t>10</a:t>
            </a:fld>
            <a:endParaRPr lang="en-US" altLang="en-US" dirty="0">
              <a:solidFill>
                <a:srgbClr val="000000"/>
              </a:solidFill>
            </a:endParaRPr>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a:ln/>
        </p:spPr>
        <p:txBody>
          <a:bodyPr/>
          <a:lstStyle/>
          <a:p>
            <a:pPr eaLnBrk="1" hangingPunct="1"/>
            <a:endParaRPr lang="en-US" alt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dirty="0"/>
          </a:p>
        </p:txBody>
      </p:sp>
      <p:sp>
        <p:nvSpPr>
          <p:cNvPr id="3"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4" name="Rectangle 6"/>
          <p:cNvSpPr>
            <a:spLocks noGrp="1" noChangeArrowheads="1"/>
          </p:cNvSpPr>
          <p:nvPr>
            <p:ph type="sldNum" sz="quarter" idx="12"/>
          </p:nvPr>
        </p:nvSpPr>
        <p:spPr>
          <a:ln/>
        </p:spPr>
        <p:txBody>
          <a:bodyPr/>
          <a:lstStyle>
            <a:lvl1pPr>
              <a:defRPr/>
            </a:lvl1pPr>
          </a:lstStyle>
          <a:p>
            <a:pPr>
              <a:defRPr/>
            </a:pPr>
            <a:fld id="{1FE2BE5B-6707-443E-AAD3-E5AA7F891332}" type="slidenum">
              <a:rPr lang="en-US"/>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tx1"/>
            </a:gs>
            <a:gs pos="100000">
              <a:srgbClr val="000066"/>
            </a:gs>
          </a:gsLst>
          <a:lin ang="2700000" scaled="1"/>
        </a:gra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2051"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a:solidFill>
                  <a:srgbClr val="000000"/>
                </a:solidFill>
              </a:defRPr>
            </a:lvl1pPr>
          </a:lstStyle>
          <a:p>
            <a:pPr>
              <a:defRPr/>
            </a:pPr>
            <a:endParaRPr lang="en-US" dirty="0"/>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solidFill>
                  <a:srgbClr val="000000"/>
                </a:solidFill>
              </a:defRPr>
            </a:lvl1pPr>
          </a:lstStyle>
          <a:p>
            <a:pPr>
              <a:defRPr/>
            </a:pPr>
            <a:endParaRPr lang="en-US" dirty="0"/>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solidFill>
                  <a:srgbClr val="000000"/>
                </a:solidFill>
              </a:defRPr>
            </a:lvl1pPr>
          </a:lstStyle>
          <a:p>
            <a:pPr>
              <a:defRPr/>
            </a:pPr>
            <a:fld id="{40537B58-DC84-4926-9856-CC4EC7A5A8EA}"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707" r:id="rId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ssa.net/wssa/weed/composite-list-of-weeds/"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ChangeArrowheads="1"/>
          </p:cNvSpPr>
          <p:nvPr/>
        </p:nvSpPr>
        <p:spPr bwMode="auto">
          <a:xfrm>
            <a:off x="685800" y="130175"/>
            <a:ext cx="7772400" cy="1470025"/>
          </a:xfrm>
          <a:prstGeom prst="rect">
            <a:avLst/>
          </a:prstGeom>
          <a:noFill/>
          <a:ln w="9525">
            <a:noFill/>
            <a:miter lim="800000"/>
            <a:headEnd/>
            <a:tailEnd/>
          </a:ln>
        </p:spPr>
        <p:txBody>
          <a:bodyPr anchor="ctr"/>
          <a:lstStyle/>
          <a:p>
            <a:endParaRPr lang="en-US" altLang="en-US" sz="4400" dirty="0">
              <a:solidFill>
                <a:srgbClr val="FFFF00"/>
              </a:solidFill>
            </a:endParaRPr>
          </a:p>
        </p:txBody>
      </p:sp>
      <p:sp>
        <p:nvSpPr>
          <p:cNvPr id="15363" name="Rectangle 7"/>
          <p:cNvSpPr>
            <a:spLocks noChangeArrowheads="1"/>
          </p:cNvSpPr>
          <p:nvPr/>
        </p:nvSpPr>
        <p:spPr bwMode="auto">
          <a:xfrm>
            <a:off x="152400" y="-152400"/>
            <a:ext cx="8763000" cy="3154680"/>
          </a:xfrm>
          <a:prstGeom prst="rect">
            <a:avLst/>
          </a:prstGeom>
          <a:noFill/>
          <a:ln w="9525">
            <a:noFill/>
            <a:miter lim="800000"/>
            <a:headEnd/>
            <a:tailEnd/>
          </a:ln>
        </p:spPr>
        <p:txBody>
          <a:bodyPr anchor="ctr"/>
          <a:lstStyle/>
          <a:p>
            <a:r>
              <a:rPr lang="en-US" altLang="en-US" sz="3200" b="1" dirty="0">
                <a:solidFill>
                  <a:srgbClr val="FFFF00"/>
                </a:solidFill>
              </a:rPr>
              <a:t>2017 Results for the U.S. &amp; Canada</a:t>
            </a:r>
          </a:p>
          <a:p>
            <a:r>
              <a:rPr lang="en-US" altLang="en-US" sz="3200" b="1" dirty="0">
                <a:solidFill>
                  <a:srgbClr val="FFFF00"/>
                </a:solidFill>
              </a:rPr>
              <a:t>(202 survey responses)</a:t>
            </a:r>
          </a:p>
          <a:p>
            <a:endParaRPr lang="en-US" altLang="en-US" sz="2400" b="1" dirty="0">
              <a:solidFill>
                <a:srgbClr val="FFFF00"/>
              </a:solidFill>
            </a:endParaRPr>
          </a:p>
          <a:p>
            <a:r>
              <a:rPr lang="en-US" altLang="en-US" sz="4000" b="1" dirty="0">
                <a:solidFill>
                  <a:srgbClr val="FFFF00"/>
                </a:solidFill>
              </a:rPr>
              <a:t> </a:t>
            </a:r>
            <a:r>
              <a:rPr lang="en-US" altLang="en-US" sz="2400" b="1" dirty="0">
                <a:solidFill>
                  <a:srgbClr val="FF6600"/>
                </a:solidFill>
              </a:rPr>
              <a:t>Most Common and Troublesome Weeds in </a:t>
            </a:r>
          </a:p>
          <a:p>
            <a:r>
              <a:rPr lang="en-US" altLang="en-US" sz="2400" b="1" dirty="0">
                <a:solidFill>
                  <a:srgbClr val="FFFF00"/>
                </a:solidFill>
              </a:rPr>
              <a:t>Grass Crops, Pasture &amp; Turf</a:t>
            </a:r>
          </a:p>
        </p:txBody>
      </p:sp>
      <p:sp>
        <p:nvSpPr>
          <p:cNvPr id="10" name="TextBox 9"/>
          <p:cNvSpPr txBox="1"/>
          <p:nvPr/>
        </p:nvSpPr>
        <p:spPr>
          <a:xfrm>
            <a:off x="685800" y="3048000"/>
            <a:ext cx="7848600" cy="646331"/>
          </a:xfrm>
          <a:prstGeom prst="rect">
            <a:avLst/>
          </a:prstGeom>
          <a:noFill/>
        </p:spPr>
        <p:txBody>
          <a:bodyPr wrap="square" rtlCol="0">
            <a:spAutoFit/>
          </a:bodyPr>
          <a:lstStyle/>
          <a:p>
            <a:r>
              <a:rPr lang="en-US" dirty="0">
                <a:solidFill>
                  <a:srgbClr val="FFFFFF"/>
                </a:solidFill>
              </a:rPr>
              <a:t>1) corn, 2) pastures, rangeland, or other hay, 3) rice, 4) sorghum, 5) spring cereal grains, 6) turf, and  7) winter cereal grains</a:t>
            </a:r>
          </a:p>
        </p:txBody>
      </p:sp>
      <p:sp>
        <p:nvSpPr>
          <p:cNvPr id="6" name="Rectangle 5"/>
          <p:cNvSpPr>
            <a:spLocks noChangeArrowheads="1"/>
          </p:cNvSpPr>
          <p:nvPr/>
        </p:nvSpPr>
        <p:spPr bwMode="auto">
          <a:xfrm>
            <a:off x="0" y="1371600"/>
            <a:ext cx="8235950" cy="76200"/>
          </a:xfrm>
          <a:prstGeom prst="rect">
            <a:avLst/>
          </a:prstGeom>
          <a:gradFill rotWithShape="0">
            <a:gsLst>
              <a:gs pos="0">
                <a:srgbClr val="FFFF00"/>
              </a:gs>
              <a:gs pos="50000">
                <a:srgbClr val="FF9966"/>
              </a:gs>
              <a:gs pos="100000">
                <a:srgbClr val="FFFF00"/>
              </a:gs>
            </a:gsLst>
            <a:lin ang="0" scaled="1"/>
          </a:gradFill>
          <a:ln w="28575">
            <a:solidFill>
              <a:schemeClr val="tx1"/>
            </a:solidFill>
            <a:miter lim="800000"/>
            <a:headEnd/>
            <a:tailEnd/>
          </a:ln>
        </p:spPr>
        <p:txBody>
          <a:bodyPr wrap="none" anchor="ctr"/>
          <a:lstStyle/>
          <a:p>
            <a:endParaRPr lang="en-US" altLang="en-US" dirty="0"/>
          </a:p>
        </p:txBody>
      </p:sp>
      <p:sp>
        <p:nvSpPr>
          <p:cNvPr id="9" name="TextBox 8"/>
          <p:cNvSpPr txBox="1"/>
          <p:nvPr/>
        </p:nvSpPr>
        <p:spPr>
          <a:xfrm>
            <a:off x="457200" y="3970794"/>
            <a:ext cx="8625840" cy="892552"/>
          </a:xfrm>
          <a:prstGeom prst="rect">
            <a:avLst/>
          </a:prstGeom>
          <a:noFill/>
        </p:spPr>
        <p:txBody>
          <a:bodyPr wrap="square" rtlCol="0">
            <a:spAutoFit/>
          </a:bodyPr>
          <a:lstStyle/>
          <a:p>
            <a:pPr algn="l"/>
            <a:r>
              <a:rPr lang="en-US" u="sng" dirty="0">
                <a:solidFill>
                  <a:srgbClr val="FF6600"/>
                </a:solidFill>
              </a:rPr>
              <a:t>Common weeds</a:t>
            </a:r>
            <a:r>
              <a:rPr lang="en-US" dirty="0">
                <a:solidFill>
                  <a:srgbClr val="FF6600"/>
                </a:solidFill>
              </a:rPr>
              <a:t> </a:t>
            </a:r>
            <a:r>
              <a:rPr lang="en-US" sz="1600" dirty="0">
                <a:solidFill>
                  <a:srgbClr val="FFFFFF"/>
                </a:solidFill>
              </a:rPr>
              <a:t>refer to those weeds you most frequently see.</a:t>
            </a:r>
          </a:p>
          <a:p>
            <a:pPr algn="l"/>
            <a:endParaRPr lang="en-US" sz="1600" dirty="0">
              <a:solidFill>
                <a:srgbClr val="FFFFFF"/>
              </a:solidFill>
            </a:endParaRPr>
          </a:p>
          <a:p>
            <a:pPr marL="341313" indent="-341313" algn="l"/>
            <a:r>
              <a:rPr lang="en-US" u="sng" dirty="0">
                <a:solidFill>
                  <a:srgbClr val="FF6600"/>
                </a:solidFill>
              </a:rPr>
              <a:t>Troublesome weeds</a:t>
            </a:r>
            <a:r>
              <a:rPr lang="en-US" dirty="0">
                <a:solidFill>
                  <a:srgbClr val="FF6600"/>
                </a:solidFill>
              </a:rPr>
              <a:t> </a:t>
            </a:r>
            <a:r>
              <a:rPr lang="en-US" sz="1600" dirty="0">
                <a:solidFill>
                  <a:srgbClr val="FFFFFF"/>
                </a:solidFill>
              </a:rPr>
              <a:t>are those that are most difficult to control, but may not be widespread.</a:t>
            </a:r>
          </a:p>
        </p:txBody>
      </p:sp>
      <p:sp>
        <p:nvSpPr>
          <p:cNvPr id="11" name="TextBox 10"/>
          <p:cNvSpPr txBox="1"/>
          <p:nvPr/>
        </p:nvSpPr>
        <p:spPr>
          <a:xfrm>
            <a:off x="259080" y="5029200"/>
            <a:ext cx="8702040" cy="584775"/>
          </a:xfrm>
          <a:prstGeom prst="rect">
            <a:avLst/>
          </a:prstGeom>
          <a:noFill/>
        </p:spPr>
        <p:txBody>
          <a:bodyPr wrap="square" rtlCol="0">
            <a:spAutoFit/>
          </a:bodyPr>
          <a:lstStyle/>
          <a:p>
            <a:r>
              <a:rPr lang="en-US" sz="1600" b="1" dirty="0">
                <a:solidFill>
                  <a:srgbClr val="FFFF00"/>
                </a:solidFill>
              </a:rPr>
              <a:t>WSSA’s Composite List of Weeds is used for weed common and latin names</a:t>
            </a:r>
          </a:p>
          <a:p>
            <a:r>
              <a:rPr lang="en-US" sz="1600" b="1" dirty="0">
                <a:solidFill>
                  <a:srgbClr val="FFFF00"/>
                </a:solidFill>
                <a:hlinkClick r:id="rId3"/>
              </a:rPr>
              <a:t>http://wssa.net/wssa/weed/composite-list-of-weeds/</a:t>
            </a:r>
            <a:r>
              <a:rPr lang="en-US" sz="1600" b="1" dirty="0">
                <a:solidFill>
                  <a:srgbClr val="FFFF00"/>
                </a:solidFill>
              </a:rPr>
              <a:t>  </a:t>
            </a:r>
            <a:endParaRPr lang="en-US" sz="1600" b="1" dirty="0">
              <a:solidFill>
                <a:srgbClr val="FFFFFF"/>
              </a:solidFill>
            </a:endParaRPr>
          </a:p>
        </p:txBody>
      </p:sp>
      <p:sp>
        <p:nvSpPr>
          <p:cNvPr id="2" name="Rectangle 1">
            <a:extLst>
              <a:ext uri="{FF2B5EF4-FFF2-40B4-BE49-F238E27FC236}">
                <a16:creationId xmlns:a16="http://schemas.microsoft.com/office/drawing/2014/main" id="{D92CECEE-6D4C-4F46-A7D1-A14C78333302}"/>
              </a:ext>
            </a:extLst>
          </p:cNvPr>
          <p:cNvSpPr/>
          <p:nvPr/>
        </p:nvSpPr>
        <p:spPr>
          <a:xfrm>
            <a:off x="243422" y="6019800"/>
            <a:ext cx="8656320" cy="600164"/>
          </a:xfrm>
          <a:prstGeom prst="rect">
            <a:avLst/>
          </a:prstGeom>
          <a:solidFill>
            <a:schemeClr val="accent1">
              <a:lumMod val="50000"/>
            </a:schemeClr>
          </a:solidFill>
        </p:spPr>
        <p:txBody>
          <a:bodyPr wrap="square">
            <a:spAutoFit/>
          </a:bodyPr>
          <a:lstStyle/>
          <a:p>
            <a:pPr algn="l"/>
            <a:r>
              <a:rPr lang="en-US" sz="1100" b="1" u="sng" dirty="0">
                <a:solidFill>
                  <a:srgbClr val="FFFFFF"/>
                </a:solidFill>
              </a:rPr>
              <a:t>Suggested citation</a:t>
            </a:r>
            <a:r>
              <a:rPr lang="en-US" sz="1100" b="1" dirty="0">
                <a:solidFill>
                  <a:srgbClr val="FFFFFF"/>
                </a:solidFill>
              </a:rPr>
              <a:t>: Van </a:t>
            </a:r>
            <a:r>
              <a:rPr lang="en-US" sz="1100" b="1" dirty="0" err="1">
                <a:solidFill>
                  <a:srgbClr val="FFFFFF"/>
                </a:solidFill>
              </a:rPr>
              <a:t>Wychen</a:t>
            </a:r>
            <a:r>
              <a:rPr lang="en-US" sz="1100" b="1" dirty="0">
                <a:solidFill>
                  <a:srgbClr val="FFFFFF"/>
                </a:solidFill>
              </a:rPr>
              <a:t> L (2017) 2017 Survey of the Most Common and Troublesome Weeds in Grass Crops, Pasture and Turf in the United States and Canada. Weed Science Society of America National Weed Survey Dataset. Available: http://wssa.net/wp-content/uploads/2017-Weed-Survey_Grass-crops.xlsx</a:t>
            </a:r>
          </a:p>
        </p:txBody>
      </p:sp>
    </p:spTree>
    <p:extLst>
      <p:ext uri="{BB962C8B-B14F-4D97-AF65-F5344CB8AC3E}">
        <p14:creationId xmlns:p14="http://schemas.microsoft.com/office/powerpoint/2010/main" val="1204600085"/>
      </p:ext>
    </p:extLst>
  </p:cSld>
  <p:clrMapOvr>
    <a:masterClrMapping/>
  </p:clrMapOvr>
  <p:transition spd="slow"/>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ChangeArrowheads="1"/>
          </p:cNvSpPr>
          <p:nvPr/>
        </p:nvSpPr>
        <p:spPr bwMode="auto">
          <a:xfrm>
            <a:off x="685800" y="130175"/>
            <a:ext cx="7772400" cy="1470025"/>
          </a:xfrm>
          <a:prstGeom prst="rect">
            <a:avLst/>
          </a:prstGeom>
          <a:noFill/>
          <a:ln w="9525">
            <a:noFill/>
            <a:miter lim="800000"/>
            <a:headEnd/>
            <a:tailEnd/>
          </a:ln>
        </p:spPr>
        <p:txBody>
          <a:bodyPr anchor="ctr"/>
          <a:lstStyle/>
          <a:p>
            <a:endParaRPr lang="en-US" altLang="en-US" sz="4400" dirty="0">
              <a:solidFill>
                <a:srgbClr val="FFFF00"/>
              </a:solidFill>
            </a:endParaRPr>
          </a:p>
        </p:txBody>
      </p:sp>
      <p:sp>
        <p:nvSpPr>
          <p:cNvPr id="15363" name="Rectangle 7"/>
          <p:cNvSpPr>
            <a:spLocks noChangeArrowheads="1"/>
          </p:cNvSpPr>
          <p:nvPr/>
        </p:nvSpPr>
        <p:spPr bwMode="auto">
          <a:xfrm>
            <a:off x="304800" y="0"/>
            <a:ext cx="8534400" cy="1097280"/>
          </a:xfrm>
          <a:prstGeom prst="rect">
            <a:avLst/>
          </a:prstGeom>
          <a:noFill/>
          <a:ln w="9525">
            <a:noFill/>
            <a:miter lim="800000"/>
            <a:headEnd/>
            <a:tailEnd/>
          </a:ln>
        </p:spPr>
        <p:txBody>
          <a:bodyPr anchor="ctr"/>
          <a:lstStyle/>
          <a:p>
            <a:r>
              <a:rPr lang="en-US" altLang="en-US" sz="3200" dirty="0">
                <a:solidFill>
                  <a:srgbClr val="FFFF00"/>
                </a:solidFill>
              </a:rPr>
              <a:t>Top 6 Weeds in Corn</a:t>
            </a:r>
          </a:p>
          <a:p>
            <a:r>
              <a:rPr lang="en-US" altLang="en-US" sz="2400" dirty="0">
                <a:solidFill>
                  <a:srgbClr val="FFFF00"/>
                </a:solidFill>
              </a:rPr>
              <a:t>(50 survey respondents)</a:t>
            </a:r>
          </a:p>
        </p:txBody>
      </p:sp>
      <p:sp>
        <p:nvSpPr>
          <p:cNvPr id="15364" name="Rectangle 5"/>
          <p:cNvSpPr>
            <a:spLocks noChangeArrowheads="1"/>
          </p:cNvSpPr>
          <p:nvPr/>
        </p:nvSpPr>
        <p:spPr bwMode="auto">
          <a:xfrm>
            <a:off x="0" y="1066800"/>
            <a:ext cx="8235950" cy="76200"/>
          </a:xfrm>
          <a:prstGeom prst="rect">
            <a:avLst/>
          </a:prstGeom>
          <a:gradFill rotWithShape="0">
            <a:gsLst>
              <a:gs pos="0">
                <a:srgbClr val="FFFF00"/>
              </a:gs>
              <a:gs pos="50000">
                <a:srgbClr val="FF9966"/>
              </a:gs>
              <a:gs pos="100000">
                <a:srgbClr val="FFFF00"/>
              </a:gs>
            </a:gsLst>
            <a:lin ang="0" scaled="1"/>
          </a:gradFill>
          <a:ln w="28575">
            <a:solidFill>
              <a:schemeClr val="tx1"/>
            </a:solidFill>
            <a:miter lim="800000"/>
            <a:headEnd/>
            <a:tailEnd/>
          </a:ln>
        </p:spPr>
        <p:txBody>
          <a:bodyPr wrap="none" anchor="ctr"/>
          <a:lstStyle/>
          <a:p>
            <a:endParaRPr lang="en-US" altLang="en-US" dirty="0"/>
          </a:p>
        </p:txBody>
      </p:sp>
      <p:sp>
        <p:nvSpPr>
          <p:cNvPr id="15365" name="TextBox 13"/>
          <p:cNvSpPr txBox="1">
            <a:spLocks noChangeArrowheads="1"/>
          </p:cNvSpPr>
          <p:nvPr/>
        </p:nvSpPr>
        <p:spPr bwMode="auto">
          <a:xfrm>
            <a:off x="1235440" y="1209973"/>
            <a:ext cx="2193560" cy="954107"/>
          </a:xfrm>
          <a:prstGeom prst="rect">
            <a:avLst/>
          </a:prstGeom>
          <a:noFill/>
          <a:ln w="9525">
            <a:noFill/>
            <a:miter lim="800000"/>
            <a:headEnd/>
            <a:tailEnd/>
          </a:ln>
        </p:spPr>
        <p:txBody>
          <a:bodyPr wrap="square">
            <a:spAutoFit/>
          </a:bodyPr>
          <a:lstStyle/>
          <a:p>
            <a:r>
              <a:rPr lang="en-US" altLang="en-US" sz="2800" b="1" u="sng" dirty="0">
                <a:solidFill>
                  <a:srgbClr val="FF6600"/>
                </a:solidFill>
              </a:rPr>
              <a:t>MOST </a:t>
            </a:r>
          </a:p>
          <a:p>
            <a:r>
              <a:rPr lang="en-US" altLang="en-US" sz="2800" b="1" u="sng" dirty="0">
                <a:solidFill>
                  <a:srgbClr val="FF6600"/>
                </a:solidFill>
              </a:rPr>
              <a:t>COMMON</a:t>
            </a:r>
          </a:p>
        </p:txBody>
      </p:sp>
      <p:sp>
        <p:nvSpPr>
          <p:cNvPr id="15366" name="TextBox 13"/>
          <p:cNvSpPr txBox="1">
            <a:spLocks noChangeArrowheads="1"/>
          </p:cNvSpPr>
          <p:nvPr/>
        </p:nvSpPr>
        <p:spPr bwMode="auto">
          <a:xfrm>
            <a:off x="5244039" y="1209973"/>
            <a:ext cx="2977097" cy="954107"/>
          </a:xfrm>
          <a:prstGeom prst="rect">
            <a:avLst/>
          </a:prstGeom>
          <a:noFill/>
          <a:ln w="9525">
            <a:noFill/>
            <a:miter lim="800000"/>
            <a:headEnd/>
            <a:tailEnd/>
          </a:ln>
        </p:spPr>
        <p:txBody>
          <a:bodyPr wrap="none">
            <a:spAutoFit/>
          </a:bodyPr>
          <a:lstStyle/>
          <a:p>
            <a:r>
              <a:rPr lang="en-US" altLang="en-US" sz="2800" b="1" u="sng" dirty="0">
                <a:solidFill>
                  <a:srgbClr val="FF6600"/>
                </a:solidFill>
              </a:rPr>
              <a:t>MOST </a:t>
            </a:r>
          </a:p>
          <a:p>
            <a:r>
              <a:rPr lang="en-US" altLang="en-US" sz="2800" b="1" u="sng" dirty="0">
                <a:solidFill>
                  <a:srgbClr val="FF6600"/>
                </a:solidFill>
              </a:rPr>
              <a:t>TROUBLESOME</a:t>
            </a:r>
          </a:p>
        </p:txBody>
      </p:sp>
      <p:graphicFrame>
        <p:nvGraphicFramePr>
          <p:cNvPr id="2" name="Table 1"/>
          <p:cNvGraphicFramePr>
            <a:graphicFrameLocks noGrp="1"/>
          </p:cNvGraphicFramePr>
          <p:nvPr>
            <p:extLst>
              <p:ext uri="{D42A27DB-BD31-4B8C-83A1-F6EECF244321}">
                <p14:modId xmlns:p14="http://schemas.microsoft.com/office/powerpoint/2010/main" val="1783915427"/>
              </p:ext>
            </p:extLst>
          </p:nvPr>
        </p:nvGraphicFramePr>
        <p:xfrm>
          <a:off x="190500" y="2255520"/>
          <a:ext cx="4305300" cy="2240280"/>
        </p:xfrm>
        <a:graphic>
          <a:graphicData uri="http://schemas.openxmlformats.org/drawingml/2006/table">
            <a:tbl>
              <a:tblPr>
                <a:tableStyleId>{5C22544A-7EE6-4342-B048-85BDC9FD1C3A}</a:tableStyleId>
              </a:tblPr>
              <a:tblGrid>
                <a:gridCol w="723900">
                  <a:extLst>
                    <a:ext uri="{9D8B030D-6E8A-4147-A177-3AD203B41FA5}">
                      <a16:colId xmlns:a16="http://schemas.microsoft.com/office/drawing/2014/main" val="20000"/>
                    </a:ext>
                  </a:extLst>
                </a:gridCol>
                <a:gridCol w="3581400">
                  <a:extLst>
                    <a:ext uri="{9D8B030D-6E8A-4147-A177-3AD203B41FA5}">
                      <a16:colId xmlns:a16="http://schemas.microsoft.com/office/drawing/2014/main" val="20001"/>
                    </a:ext>
                  </a:extLst>
                </a:gridCol>
              </a:tblGrid>
              <a:tr h="373380">
                <a:tc>
                  <a:txBody>
                    <a:bodyPr/>
                    <a:lstStyle/>
                    <a:p>
                      <a:pPr algn="ctr" fontAlgn="b"/>
                      <a:r>
                        <a:rPr lang="en-US" sz="2000" u="none" strike="noStrike" dirty="0">
                          <a:effectLst/>
                        </a:rPr>
                        <a:t>1</a:t>
                      </a:r>
                      <a:endParaRPr lang="en-US" sz="2000" b="0" i="0" u="none" strike="noStrike" dirty="0">
                        <a:solidFill>
                          <a:srgbClr val="000000"/>
                        </a:solidFill>
                        <a:effectLst/>
                        <a:latin typeface="Calibri"/>
                      </a:endParaRPr>
                    </a:p>
                  </a:txBody>
                  <a:tcPr marL="7620" marR="7620" marT="7620" marB="0" anchor="b">
                    <a:solidFill>
                      <a:schemeClr val="bg1"/>
                    </a:solidFill>
                  </a:tcPr>
                </a:tc>
                <a:tc>
                  <a:txBody>
                    <a:bodyPr/>
                    <a:lstStyle/>
                    <a:p>
                      <a:pPr algn="l" fontAlgn="b"/>
                      <a:r>
                        <a:rPr lang="en-US" sz="2000" b="0" i="0" u="none" strike="noStrike" baseline="0" dirty="0">
                          <a:solidFill>
                            <a:schemeClr val="tx1"/>
                          </a:solidFill>
                          <a:effectLst/>
                          <a:latin typeface="+mn-lt"/>
                        </a:rPr>
                        <a:t>common lambsquarters (30)*</a:t>
                      </a:r>
                    </a:p>
                  </a:txBody>
                  <a:tcPr marL="7620" marR="7620" marT="7620" marB="0" anchor="b">
                    <a:solidFill>
                      <a:schemeClr val="bg1"/>
                    </a:solidFill>
                  </a:tcPr>
                </a:tc>
                <a:extLst>
                  <a:ext uri="{0D108BD9-81ED-4DB2-BD59-A6C34878D82A}">
                    <a16:rowId xmlns:a16="http://schemas.microsoft.com/office/drawing/2014/main" val="10000"/>
                  </a:ext>
                </a:extLst>
              </a:tr>
              <a:tr h="373380">
                <a:tc>
                  <a:txBody>
                    <a:bodyPr/>
                    <a:lstStyle/>
                    <a:p>
                      <a:pPr algn="ctr" fontAlgn="b"/>
                      <a:r>
                        <a:rPr lang="en-US" sz="2000" u="none" strike="noStrike" dirty="0">
                          <a:effectLst/>
                        </a:rPr>
                        <a:t>2</a:t>
                      </a:r>
                      <a:endParaRPr lang="en-US" sz="2000" b="0" i="0" u="none" strike="noStrike" dirty="0">
                        <a:solidFill>
                          <a:srgbClr val="000000"/>
                        </a:solidFill>
                        <a:effectLst/>
                        <a:latin typeface="Calibri"/>
                      </a:endParaRPr>
                    </a:p>
                  </a:txBody>
                  <a:tcPr marL="7620" marR="7620" marT="7620" marB="0" anchor="b">
                    <a:solidFill>
                      <a:schemeClr val="bg1"/>
                    </a:solidFill>
                  </a:tcPr>
                </a:tc>
                <a:tc>
                  <a:txBody>
                    <a:bodyPr/>
                    <a:lstStyle/>
                    <a:p>
                      <a:pPr algn="l" fontAlgn="b"/>
                      <a:r>
                        <a:rPr lang="en-US" sz="2000" b="0" i="0" u="none" strike="noStrike" baseline="0" dirty="0">
                          <a:solidFill>
                            <a:schemeClr val="dk1"/>
                          </a:solidFill>
                          <a:effectLst/>
                          <a:latin typeface="+mn-lt"/>
                        </a:rPr>
                        <a:t>foxtail spp. (27)</a:t>
                      </a:r>
                      <a:endParaRPr lang="en-US" sz="2000" b="0" i="0" u="none" strike="noStrike" dirty="0">
                        <a:solidFill>
                          <a:srgbClr val="000000"/>
                        </a:solidFill>
                        <a:effectLst/>
                        <a:latin typeface="+mn-lt"/>
                      </a:endParaRPr>
                    </a:p>
                  </a:txBody>
                  <a:tcPr marL="7620" marR="7620" marT="7620" marB="0" anchor="b">
                    <a:solidFill>
                      <a:schemeClr val="bg1"/>
                    </a:solidFill>
                  </a:tcPr>
                </a:tc>
                <a:extLst>
                  <a:ext uri="{0D108BD9-81ED-4DB2-BD59-A6C34878D82A}">
                    <a16:rowId xmlns:a16="http://schemas.microsoft.com/office/drawing/2014/main" val="10001"/>
                  </a:ext>
                </a:extLst>
              </a:tr>
              <a:tr h="373380">
                <a:tc>
                  <a:txBody>
                    <a:bodyPr/>
                    <a:lstStyle/>
                    <a:p>
                      <a:pPr algn="ctr" fontAlgn="b"/>
                      <a:r>
                        <a:rPr lang="en-US" sz="2000" u="none" strike="noStrike" dirty="0">
                          <a:effectLst/>
                        </a:rPr>
                        <a:t>3</a:t>
                      </a:r>
                      <a:endParaRPr lang="en-US" sz="2000" b="0" i="0" u="none" strike="noStrike" dirty="0">
                        <a:solidFill>
                          <a:srgbClr val="000000"/>
                        </a:solidFill>
                        <a:effectLst/>
                        <a:latin typeface="Calibri"/>
                      </a:endParaRPr>
                    </a:p>
                  </a:txBody>
                  <a:tcPr marL="7620" marR="7620" marT="7620" marB="0" anchor="b">
                    <a:solidFill>
                      <a:schemeClr val="bg1"/>
                    </a:solidFill>
                  </a:tcPr>
                </a:tc>
                <a:tc>
                  <a:txBody>
                    <a:bodyPr/>
                    <a:lstStyle/>
                    <a:p>
                      <a:pPr algn="l" fontAlgn="b"/>
                      <a:r>
                        <a:rPr lang="en-US" sz="2000" b="0" i="0" u="none" strike="noStrike" baseline="0" dirty="0">
                          <a:solidFill>
                            <a:schemeClr val="dk1"/>
                          </a:solidFill>
                          <a:effectLst/>
                          <a:latin typeface="+mn-lt"/>
                        </a:rPr>
                        <a:t>waterhemp (19)</a:t>
                      </a:r>
                      <a:endParaRPr lang="en-US" sz="2000" b="0" i="0" u="none" strike="noStrike" dirty="0">
                        <a:solidFill>
                          <a:srgbClr val="000000"/>
                        </a:solidFill>
                        <a:effectLst/>
                        <a:latin typeface="+mn-lt"/>
                      </a:endParaRPr>
                    </a:p>
                  </a:txBody>
                  <a:tcPr marL="7620" marR="7620" marT="7620" marB="0" anchor="b">
                    <a:solidFill>
                      <a:schemeClr val="bg1"/>
                    </a:solidFill>
                  </a:tcPr>
                </a:tc>
                <a:extLst>
                  <a:ext uri="{0D108BD9-81ED-4DB2-BD59-A6C34878D82A}">
                    <a16:rowId xmlns:a16="http://schemas.microsoft.com/office/drawing/2014/main" val="10002"/>
                  </a:ext>
                </a:extLst>
              </a:tr>
              <a:tr h="373380">
                <a:tc>
                  <a:txBody>
                    <a:bodyPr/>
                    <a:lstStyle/>
                    <a:p>
                      <a:pPr algn="ctr" fontAlgn="b"/>
                      <a:r>
                        <a:rPr lang="en-US" sz="2000" u="none" strike="noStrike" dirty="0">
                          <a:effectLst/>
                        </a:rPr>
                        <a:t>4</a:t>
                      </a:r>
                      <a:endParaRPr lang="en-US" sz="2000" b="0" i="0" u="none" strike="noStrike" dirty="0">
                        <a:solidFill>
                          <a:srgbClr val="000000"/>
                        </a:solidFill>
                        <a:effectLst/>
                        <a:latin typeface="Calibri"/>
                      </a:endParaRPr>
                    </a:p>
                  </a:txBody>
                  <a:tcPr marL="7620" marR="7620" marT="7620" marB="0" anchor="b">
                    <a:solidFill>
                      <a:schemeClr val="bg1"/>
                    </a:solidFill>
                  </a:tcPr>
                </a:tc>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en-US" sz="2000" b="0" i="0" u="none" strike="noStrike" dirty="0">
                          <a:solidFill>
                            <a:schemeClr val="dk1"/>
                          </a:solidFill>
                          <a:effectLst/>
                          <a:latin typeface="+mn-lt"/>
                        </a:rPr>
                        <a:t>morningglory</a:t>
                      </a:r>
                      <a:r>
                        <a:rPr lang="en-US" sz="2000" b="0" i="0" u="none" strike="noStrike" baseline="0" dirty="0">
                          <a:solidFill>
                            <a:schemeClr val="dk1"/>
                          </a:solidFill>
                          <a:effectLst/>
                          <a:latin typeface="+mn-lt"/>
                        </a:rPr>
                        <a:t> spp. (17)</a:t>
                      </a:r>
                      <a:endParaRPr lang="en-US" sz="2000" b="0" i="0" u="none" strike="noStrike" dirty="0">
                        <a:solidFill>
                          <a:srgbClr val="000000"/>
                        </a:solidFill>
                        <a:effectLst/>
                        <a:latin typeface="+mn-lt"/>
                      </a:endParaRPr>
                    </a:p>
                  </a:txBody>
                  <a:tcPr marL="7620" marR="7620" marT="7620" marB="0" anchor="b">
                    <a:solidFill>
                      <a:schemeClr val="bg1"/>
                    </a:solidFill>
                  </a:tcPr>
                </a:tc>
                <a:extLst>
                  <a:ext uri="{0D108BD9-81ED-4DB2-BD59-A6C34878D82A}">
                    <a16:rowId xmlns:a16="http://schemas.microsoft.com/office/drawing/2014/main" val="10003"/>
                  </a:ext>
                </a:extLst>
              </a:tr>
              <a:tr h="373380">
                <a:tc>
                  <a:txBody>
                    <a:bodyPr/>
                    <a:lstStyle/>
                    <a:p>
                      <a:pPr algn="ctr" fontAlgn="b"/>
                      <a:r>
                        <a:rPr lang="en-US" sz="2000" b="0" i="0" u="none" strike="noStrike" dirty="0">
                          <a:solidFill>
                            <a:schemeClr val="dk1"/>
                          </a:solidFill>
                          <a:effectLst/>
                          <a:latin typeface="+mn-lt"/>
                        </a:rPr>
                        <a:t>4</a:t>
                      </a:r>
                      <a:endParaRPr lang="en-US" sz="2000" b="0" i="0" u="none" strike="noStrike" dirty="0">
                        <a:solidFill>
                          <a:srgbClr val="000000"/>
                        </a:solidFill>
                        <a:effectLst/>
                        <a:latin typeface="Calibri"/>
                      </a:endParaRPr>
                    </a:p>
                  </a:txBody>
                  <a:tcPr marL="7620" marR="7620" marT="7620" marB="0" anchor="b">
                    <a:solidFill>
                      <a:schemeClr val="bg1"/>
                    </a:solidFill>
                  </a:tcPr>
                </a:tc>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en-US" sz="2000" b="0" i="0" u="none" strike="noStrike" dirty="0">
                          <a:solidFill>
                            <a:srgbClr val="000000"/>
                          </a:solidFill>
                          <a:effectLst/>
                          <a:latin typeface="+mn-lt"/>
                        </a:rPr>
                        <a:t>pigweed spp. (17)</a:t>
                      </a:r>
                    </a:p>
                  </a:txBody>
                  <a:tcPr marL="7620" marR="7620" marT="7620" marB="0" anchor="b">
                    <a:solidFill>
                      <a:schemeClr val="bg1"/>
                    </a:solidFill>
                  </a:tcPr>
                </a:tc>
                <a:extLst>
                  <a:ext uri="{0D108BD9-81ED-4DB2-BD59-A6C34878D82A}">
                    <a16:rowId xmlns:a16="http://schemas.microsoft.com/office/drawing/2014/main" val="10004"/>
                  </a:ext>
                </a:extLst>
              </a:tr>
              <a:tr h="373380">
                <a:tc>
                  <a:txBody>
                    <a:bodyPr/>
                    <a:lstStyle/>
                    <a:p>
                      <a:pPr algn="ctr" fontAlgn="b"/>
                      <a:r>
                        <a:rPr lang="en-US" sz="2000" b="0" i="0" u="none" strike="noStrike" dirty="0">
                          <a:solidFill>
                            <a:schemeClr val="dk1"/>
                          </a:solidFill>
                          <a:effectLst/>
                          <a:latin typeface="+mn-lt"/>
                        </a:rPr>
                        <a:t>6</a:t>
                      </a:r>
                      <a:endParaRPr lang="en-US" sz="2000" b="0" i="0" u="none" strike="noStrike" dirty="0">
                        <a:solidFill>
                          <a:srgbClr val="000000"/>
                        </a:solidFill>
                        <a:effectLst/>
                        <a:latin typeface="Calibri"/>
                      </a:endParaRPr>
                    </a:p>
                  </a:txBody>
                  <a:tcPr marL="7620" marR="7620" marT="7620" marB="0" anchor="b">
                    <a:solidFill>
                      <a:schemeClr val="bg1"/>
                    </a:solidFill>
                  </a:tcPr>
                </a:tc>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en-US" sz="2000" b="0" i="0" u="none" strike="noStrike" dirty="0">
                          <a:solidFill>
                            <a:srgbClr val="000000"/>
                          </a:solidFill>
                          <a:effectLst/>
                          <a:latin typeface="+mn-lt"/>
                        </a:rPr>
                        <a:t>Palmer amaranth (16)</a:t>
                      </a:r>
                    </a:p>
                  </a:txBody>
                  <a:tcPr marL="7620" marR="7620" marT="7620" marB="0" anchor="b">
                    <a:solidFill>
                      <a:schemeClr val="bg1"/>
                    </a:solidFill>
                  </a:tcPr>
                </a:tc>
                <a:extLst>
                  <a:ext uri="{0D108BD9-81ED-4DB2-BD59-A6C34878D82A}">
                    <a16:rowId xmlns:a16="http://schemas.microsoft.com/office/drawing/2014/main" val="10005"/>
                  </a:ext>
                </a:extLst>
              </a:tr>
            </a:tbl>
          </a:graphicData>
        </a:graphic>
      </p:graphicFrame>
      <p:graphicFrame>
        <p:nvGraphicFramePr>
          <p:cNvPr id="5" name="Table 4"/>
          <p:cNvGraphicFramePr>
            <a:graphicFrameLocks noGrp="1"/>
          </p:cNvGraphicFramePr>
          <p:nvPr>
            <p:extLst>
              <p:ext uri="{D42A27DB-BD31-4B8C-83A1-F6EECF244321}">
                <p14:modId xmlns:p14="http://schemas.microsoft.com/office/powerpoint/2010/main" val="3237385631"/>
              </p:ext>
            </p:extLst>
          </p:nvPr>
        </p:nvGraphicFramePr>
        <p:xfrm>
          <a:off x="4762500" y="2240280"/>
          <a:ext cx="4152900" cy="2240280"/>
        </p:xfrm>
        <a:graphic>
          <a:graphicData uri="http://schemas.openxmlformats.org/drawingml/2006/table">
            <a:tbl>
              <a:tblPr>
                <a:tableStyleId>{5C22544A-7EE6-4342-B048-85BDC9FD1C3A}</a:tableStyleId>
              </a:tblPr>
              <a:tblGrid>
                <a:gridCol w="723900">
                  <a:extLst>
                    <a:ext uri="{9D8B030D-6E8A-4147-A177-3AD203B41FA5}">
                      <a16:colId xmlns:a16="http://schemas.microsoft.com/office/drawing/2014/main" val="20000"/>
                    </a:ext>
                  </a:extLst>
                </a:gridCol>
                <a:gridCol w="3429000">
                  <a:extLst>
                    <a:ext uri="{9D8B030D-6E8A-4147-A177-3AD203B41FA5}">
                      <a16:colId xmlns:a16="http://schemas.microsoft.com/office/drawing/2014/main" val="20001"/>
                    </a:ext>
                  </a:extLst>
                </a:gridCol>
              </a:tblGrid>
              <a:tr h="373380">
                <a:tc>
                  <a:txBody>
                    <a:bodyPr/>
                    <a:lstStyle/>
                    <a:p>
                      <a:pPr algn="ctr" fontAlgn="b"/>
                      <a:r>
                        <a:rPr lang="en-US" sz="2000" u="none" strike="noStrike" dirty="0">
                          <a:effectLst/>
                        </a:rPr>
                        <a:t>1</a:t>
                      </a:r>
                      <a:endParaRPr lang="en-US" sz="2000" b="0" i="0" u="none" strike="noStrike" dirty="0">
                        <a:solidFill>
                          <a:srgbClr val="000000"/>
                        </a:solidFill>
                        <a:effectLst/>
                        <a:latin typeface="Calibri"/>
                      </a:endParaRPr>
                    </a:p>
                  </a:txBody>
                  <a:tcPr marL="7620" marR="7620" marT="7620" marB="0" anchor="b"/>
                </a:tc>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en-US" sz="2000" b="0" i="0" u="none" strike="noStrike" dirty="0">
                          <a:solidFill>
                            <a:srgbClr val="000000"/>
                          </a:solidFill>
                          <a:effectLst/>
                          <a:latin typeface="+mn-lt"/>
                        </a:rPr>
                        <a:t>Palmer amaranth (21)*</a:t>
                      </a:r>
                    </a:p>
                  </a:txBody>
                  <a:tcPr marL="7620" marR="7620" marT="7620" marB="0" anchor="b"/>
                </a:tc>
                <a:extLst>
                  <a:ext uri="{0D108BD9-81ED-4DB2-BD59-A6C34878D82A}">
                    <a16:rowId xmlns:a16="http://schemas.microsoft.com/office/drawing/2014/main" val="10000"/>
                  </a:ext>
                </a:extLst>
              </a:tr>
              <a:tr h="373380">
                <a:tc>
                  <a:txBody>
                    <a:bodyPr/>
                    <a:lstStyle/>
                    <a:p>
                      <a:pPr algn="ctr" fontAlgn="b"/>
                      <a:r>
                        <a:rPr lang="en-US" sz="2000" u="none" strike="noStrike" dirty="0">
                          <a:effectLst/>
                        </a:rPr>
                        <a:t>2</a:t>
                      </a:r>
                      <a:endParaRPr lang="en-US" sz="2000" b="0" i="0" u="none" strike="noStrike" dirty="0">
                        <a:solidFill>
                          <a:srgbClr val="000000"/>
                        </a:solidFill>
                        <a:effectLst/>
                        <a:latin typeface="Calibri"/>
                      </a:endParaRPr>
                    </a:p>
                  </a:txBody>
                  <a:tcPr marL="7620" marR="7620" marT="7620" marB="0" anchor="b"/>
                </a:tc>
                <a:tc>
                  <a:txBody>
                    <a:bodyPr/>
                    <a:lstStyle/>
                    <a:p>
                      <a:pPr algn="l" fontAlgn="b"/>
                      <a:r>
                        <a:rPr lang="en-US" sz="2000" b="0" i="0" u="none" strike="noStrike" baseline="0" dirty="0">
                          <a:solidFill>
                            <a:schemeClr val="dk1"/>
                          </a:solidFill>
                          <a:effectLst/>
                          <a:latin typeface="+mn-lt"/>
                        </a:rPr>
                        <a:t>waterhemp (20)</a:t>
                      </a:r>
                      <a:endParaRPr lang="en-US" sz="2000" b="0" i="0" u="none" strike="noStrike" dirty="0">
                        <a:solidFill>
                          <a:srgbClr val="000000"/>
                        </a:solidFill>
                        <a:effectLst/>
                        <a:latin typeface="+mn-lt"/>
                      </a:endParaRPr>
                    </a:p>
                  </a:txBody>
                  <a:tcPr marL="7620" marR="7620" marT="7620" marB="0" anchor="b"/>
                </a:tc>
                <a:extLst>
                  <a:ext uri="{0D108BD9-81ED-4DB2-BD59-A6C34878D82A}">
                    <a16:rowId xmlns:a16="http://schemas.microsoft.com/office/drawing/2014/main" val="10001"/>
                  </a:ext>
                </a:extLst>
              </a:tr>
              <a:tr h="373380">
                <a:tc>
                  <a:txBody>
                    <a:bodyPr/>
                    <a:lstStyle/>
                    <a:p>
                      <a:pPr algn="ctr" fontAlgn="b"/>
                      <a:r>
                        <a:rPr lang="en-US" sz="2000" u="none" strike="noStrike" dirty="0">
                          <a:effectLst/>
                        </a:rPr>
                        <a:t>3</a:t>
                      </a:r>
                      <a:endParaRPr lang="en-US" sz="2000" b="0" i="0" u="none" strike="noStrike" dirty="0">
                        <a:solidFill>
                          <a:srgbClr val="000000"/>
                        </a:solidFill>
                        <a:effectLst/>
                        <a:latin typeface="Calibri"/>
                      </a:endParaRPr>
                    </a:p>
                  </a:txBody>
                  <a:tcPr marL="7620" marR="7620" marT="7620" marB="0" anchor="b"/>
                </a:tc>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en-US" sz="2000" b="0" i="0" u="none" strike="noStrike" dirty="0">
                          <a:solidFill>
                            <a:schemeClr val="dk1"/>
                          </a:solidFill>
                          <a:effectLst/>
                          <a:latin typeface="+mn-lt"/>
                        </a:rPr>
                        <a:t>morningglory</a:t>
                      </a:r>
                      <a:r>
                        <a:rPr lang="en-US" sz="2000" b="0" i="0" u="none" strike="noStrike" baseline="0" dirty="0">
                          <a:solidFill>
                            <a:schemeClr val="dk1"/>
                          </a:solidFill>
                          <a:effectLst/>
                          <a:latin typeface="+mn-lt"/>
                        </a:rPr>
                        <a:t> spp. (18)</a:t>
                      </a:r>
                      <a:endParaRPr lang="en-US" sz="2000" b="0" i="0" u="none" strike="noStrike" dirty="0">
                        <a:solidFill>
                          <a:srgbClr val="000000"/>
                        </a:solidFill>
                        <a:effectLst/>
                        <a:latin typeface="+mn-lt"/>
                      </a:endParaRPr>
                    </a:p>
                  </a:txBody>
                  <a:tcPr marL="7620" marR="7620" marT="7620" marB="0" anchor="b"/>
                </a:tc>
                <a:extLst>
                  <a:ext uri="{0D108BD9-81ED-4DB2-BD59-A6C34878D82A}">
                    <a16:rowId xmlns:a16="http://schemas.microsoft.com/office/drawing/2014/main" val="10002"/>
                  </a:ext>
                </a:extLst>
              </a:tr>
              <a:tr h="373380">
                <a:tc>
                  <a:txBody>
                    <a:bodyPr/>
                    <a:lstStyle/>
                    <a:p>
                      <a:pPr algn="ctr" fontAlgn="b"/>
                      <a:r>
                        <a:rPr lang="en-US" sz="2000" b="0" i="0" u="none" strike="noStrike" dirty="0">
                          <a:solidFill>
                            <a:srgbClr val="000000"/>
                          </a:solidFill>
                          <a:effectLst/>
                          <a:latin typeface="+mn-lt"/>
                        </a:rPr>
                        <a:t>4</a:t>
                      </a:r>
                    </a:p>
                  </a:txBody>
                  <a:tcPr marL="7620" marR="7620" marT="7620" marB="0" anchor="b"/>
                </a:tc>
                <a:tc>
                  <a:txBody>
                    <a:bodyPr/>
                    <a:lstStyle/>
                    <a:p>
                      <a:pPr algn="l" fontAlgn="b"/>
                      <a:r>
                        <a:rPr lang="en-US" sz="2000" b="0" i="0" u="none" strike="noStrike" baseline="0" dirty="0">
                          <a:solidFill>
                            <a:schemeClr val="dk1"/>
                          </a:solidFill>
                          <a:effectLst/>
                          <a:latin typeface="+mn-lt"/>
                        </a:rPr>
                        <a:t>giant ragweed (17)</a:t>
                      </a:r>
                      <a:endParaRPr lang="en-US" sz="2000" b="0" i="0" u="none" strike="noStrike" dirty="0">
                        <a:solidFill>
                          <a:srgbClr val="000000"/>
                        </a:solidFill>
                        <a:effectLst/>
                        <a:latin typeface="+mn-lt"/>
                      </a:endParaRPr>
                    </a:p>
                  </a:txBody>
                  <a:tcPr marL="7620" marR="7620" marT="7620" marB="0" anchor="b"/>
                </a:tc>
                <a:extLst>
                  <a:ext uri="{0D108BD9-81ED-4DB2-BD59-A6C34878D82A}">
                    <a16:rowId xmlns:a16="http://schemas.microsoft.com/office/drawing/2014/main" val="10003"/>
                  </a:ext>
                </a:extLst>
              </a:tr>
              <a:tr h="373380">
                <a:tc>
                  <a:txBody>
                    <a:bodyPr/>
                    <a:lstStyle/>
                    <a:p>
                      <a:pPr algn="ctr" fontAlgn="b"/>
                      <a:r>
                        <a:rPr lang="en-US" sz="2000" b="0" i="0" u="none" strike="noStrike" dirty="0">
                          <a:solidFill>
                            <a:schemeClr val="tx1"/>
                          </a:solidFill>
                          <a:effectLst/>
                          <a:latin typeface="+mn-lt"/>
                        </a:rPr>
                        <a:t>5</a:t>
                      </a:r>
                    </a:p>
                  </a:txBody>
                  <a:tcPr marL="7620" marR="7620" marT="7620" marB="0" anchor="b">
                    <a:solidFill>
                      <a:schemeClr val="bg1"/>
                    </a:solidFill>
                  </a:tcPr>
                </a:tc>
                <a:tc>
                  <a:txBody>
                    <a:bodyPr/>
                    <a:lstStyle/>
                    <a:p>
                      <a:pPr algn="l" fontAlgn="b"/>
                      <a:r>
                        <a:rPr lang="en-US" sz="2000" b="0" i="0" u="none" strike="noStrike" baseline="0" dirty="0">
                          <a:solidFill>
                            <a:schemeClr val="tx1"/>
                          </a:solidFill>
                          <a:effectLst/>
                          <a:latin typeface="+mn-lt"/>
                        </a:rPr>
                        <a:t>common lambsquarters (16)</a:t>
                      </a:r>
                    </a:p>
                  </a:txBody>
                  <a:tcPr marL="7620" marR="7620" marT="7620" marB="0" anchor="b">
                    <a:solidFill>
                      <a:schemeClr val="bg1"/>
                    </a:solidFill>
                  </a:tcPr>
                </a:tc>
                <a:extLst>
                  <a:ext uri="{0D108BD9-81ED-4DB2-BD59-A6C34878D82A}">
                    <a16:rowId xmlns:a16="http://schemas.microsoft.com/office/drawing/2014/main" val="10004"/>
                  </a:ext>
                </a:extLst>
              </a:tr>
              <a:tr h="373380">
                <a:tc>
                  <a:txBody>
                    <a:bodyPr/>
                    <a:lstStyle/>
                    <a:p>
                      <a:pPr algn="ctr" fontAlgn="b"/>
                      <a:r>
                        <a:rPr lang="en-US" sz="2000" b="0" i="0" u="none" strike="noStrike" dirty="0">
                          <a:solidFill>
                            <a:schemeClr val="dk1"/>
                          </a:solidFill>
                          <a:effectLst/>
                          <a:latin typeface="+mn-lt"/>
                        </a:rPr>
                        <a:t>6</a:t>
                      </a:r>
                      <a:endParaRPr lang="en-US" sz="2000" b="0" i="0" u="none" strike="noStrike" dirty="0">
                        <a:solidFill>
                          <a:srgbClr val="000000"/>
                        </a:solidFill>
                        <a:effectLst/>
                        <a:latin typeface="Calibri"/>
                      </a:endParaRPr>
                    </a:p>
                  </a:txBody>
                  <a:tcPr marL="7620" marR="7620" marT="7620" marB="0" anchor="b">
                    <a:solidFill>
                      <a:schemeClr val="bg1"/>
                    </a:solidFill>
                  </a:tcPr>
                </a:tc>
                <a:tc>
                  <a:txBody>
                    <a:bodyPr/>
                    <a:lstStyle/>
                    <a:p>
                      <a:pPr algn="l" fontAlgn="b"/>
                      <a:r>
                        <a:rPr lang="en-US" sz="2000" b="0" i="0" u="none" strike="noStrike" dirty="0">
                          <a:solidFill>
                            <a:srgbClr val="000000"/>
                          </a:solidFill>
                          <a:effectLst/>
                          <a:latin typeface="+mn-lt"/>
                        </a:rPr>
                        <a:t>kochia (12)</a:t>
                      </a:r>
                    </a:p>
                  </a:txBody>
                  <a:tcPr marL="7620" marR="7620" marT="7620" marB="0" anchor="b">
                    <a:solidFill>
                      <a:schemeClr val="bg1"/>
                    </a:solidFill>
                  </a:tcPr>
                </a:tc>
                <a:extLst>
                  <a:ext uri="{0D108BD9-81ED-4DB2-BD59-A6C34878D82A}">
                    <a16:rowId xmlns:a16="http://schemas.microsoft.com/office/drawing/2014/main" val="10005"/>
                  </a:ext>
                </a:extLst>
              </a:tr>
            </a:tbl>
          </a:graphicData>
        </a:graphic>
      </p:graphicFrame>
      <p:sp>
        <p:nvSpPr>
          <p:cNvPr id="10" name="TextBox 9"/>
          <p:cNvSpPr txBox="1"/>
          <p:nvPr/>
        </p:nvSpPr>
        <p:spPr>
          <a:xfrm>
            <a:off x="392097" y="4648200"/>
            <a:ext cx="8458200" cy="1661993"/>
          </a:xfrm>
          <a:prstGeom prst="rect">
            <a:avLst/>
          </a:prstGeom>
          <a:noFill/>
        </p:spPr>
        <p:txBody>
          <a:bodyPr wrap="square" rtlCol="0">
            <a:spAutoFit/>
          </a:bodyPr>
          <a:lstStyle/>
          <a:p>
            <a:pPr marL="231775" indent="-231775" algn="l"/>
            <a:r>
              <a:rPr lang="en-US" b="1" dirty="0">
                <a:solidFill>
                  <a:schemeClr val="bg1"/>
                </a:solidFill>
              </a:rPr>
              <a:t>* number of survey respondents who listed the weed species as one of their  top 5 weeds in this crop.</a:t>
            </a:r>
          </a:p>
          <a:p>
            <a:pPr marL="109538" indent="-109538" algn="l">
              <a:buFont typeface="Arial" charset="0"/>
              <a:buChar char="•"/>
            </a:pPr>
            <a:endParaRPr lang="en-US" b="1" dirty="0">
              <a:solidFill>
                <a:schemeClr val="bg1"/>
              </a:solidFill>
            </a:endParaRPr>
          </a:p>
          <a:p>
            <a:pPr marL="109538" indent="-109538" algn="l"/>
            <a:r>
              <a:rPr lang="en-US" sz="1600" dirty="0">
                <a:solidFill>
                  <a:schemeClr val="bg1"/>
                </a:solidFill>
              </a:rPr>
              <a:t>- foxtail spp. included giant, green and yellow foxtail.</a:t>
            </a:r>
          </a:p>
          <a:p>
            <a:pPr marL="109538" indent="-109538" algn="l">
              <a:buFontTx/>
              <a:buChar char="-"/>
            </a:pPr>
            <a:r>
              <a:rPr lang="en-US" sz="1600" dirty="0">
                <a:solidFill>
                  <a:schemeClr val="bg1"/>
                </a:solidFill>
              </a:rPr>
              <a:t>morningglory spp. included ivyleaf morningglory.</a:t>
            </a:r>
          </a:p>
          <a:p>
            <a:pPr marL="109538" indent="-109538" algn="l">
              <a:buFontTx/>
              <a:buChar char="-"/>
            </a:pPr>
            <a:r>
              <a:rPr lang="en-US" sz="1600" dirty="0">
                <a:solidFill>
                  <a:schemeClr val="bg1"/>
                </a:solidFill>
              </a:rPr>
              <a:t>pigweed spp. included redroot and smooth pigweed and Powell amaranth.</a:t>
            </a:r>
          </a:p>
        </p:txBody>
      </p:sp>
    </p:spTree>
    <p:extLst>
      <p:ext uri="{BB962C8B-B14F-4D97-AF65-F5344CB8AC3E}">
        <p14:creationId xmlns:p14="http://schemas.microsoft.com/office/powerpoint/2010/main" val="1204600085"/>
      </p:ext>
    </p:extLst>
  </p:cSld>
  <p:clrMapOvr>
    <a:masterClrMapping/>
  </p:clrMapOvr>
  <p:transition spd="slow"/>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ChangeArrowheads="1"/>
          </p:cNvSpPr>
          <p:nvPr/>
        </p:nvSpPr>
        <p:spPr bwMode="auto">
          <a:xfrm>
            <a:off x="685800" y="130175"/>
            <a:ext cx="7772400" cy="1470025"/>
          </a:xfrm>
          <a:prstGeom prst="rect">
            <a:avLst/>
          </a:prstGeom>
          <a:noFill/>
          <a:ln w="9525">
            <a:noFill/>
            <a:miter lim="800000"/>
            <a:headEnd/>
            <a:tailEnd/>
          </a:ln>
        </p:spPr>
        <p:txBody>
          <a:bodyPr anchor="ctr"/>
          <a:lstStyle/>
          <a:p>
            <a:endParaRPr lang="en-US" altLang="en-US" sz="4400" dirty="0">
              <a:solidFill>
                <a:srgbClr val="FFFF00"/>
              </a:solidFill>
            </a:endParaRPr>
          </a:p>
        </p:txBody>
      </p:sp>
      <p:sp>
        <p:nvSpPr>
          <p:cNvPr id="15363" name="Rectangle 7"/>
          <p:cNvSpPr>
            <a:spLocks noChangeArrowheads="1"/>
          </p:cNvSpPr>
          <p:nvPr/>
        </p:nvSpPr>
        <p:spPr bwMode="auto">
          <a:xfrm>
            <a:off x="102834" y="76200"/>
            <a:ext cx="8839200" cy="1371600"/>
          </a:xfrm>
          <a:prstGeom prst="rect">
            <a:avLst/>
          </a:prstGeom>
          <a:noFill/>
          <a:ln w="9525">
            <a:noFill/>
            <a:miter lim="800000"/>
            <a:headEnd/>
            <a:tailEnd/>
          </a:ln>
        </p:spPr>
        <p:txBody>
          <a:bodyPr anchor="ctr"/>
          <a:lstStyle/>
          <a:p>
            <a:r>
              <a:rPr lang="en-US" altLang="en-US" sz="3200" dirty="0">
                <a:solidFill>
                  <a:srgbClr val="FFFF00"/>
                </a:solidFill>
              </a:rPr>
              <a:t>Top 5 Weeds in Pasture, Rangeland, other Hay </a:t>
            </a:r>
          </a:p>
          <a:p>
            <a:r>
              <a:rPr lang="en-US" altLang="en-US" sz="2400" dirty="0">
                <a:solidFill>
                  <a:srgbClr val="FFFF00"/>
                </a:solidFill>
              </a:rPr>
              <a:t>(39 survey respondents)</a:t>
            </a:r>
            <a:endParaRPr lang="en-US" altLang="en-US" sz="3200" dirty="0">
              <a:solidFill>
                <a:srgbClr val="FFFF00"/>
              </a:solidFill>
            </a:endParaRPr>
          </a:p>
        </p:txBody>
      </p:sp>
      <p:sp>
        <p:nvSpPr>
          <p:cNvPr id="15364" name="Rectangle 5"/>
          <p:cNvSpPr>
            <a:spLocks noChangeArrowheads="1"/>
          </p:cNvSpPr>
          <p:nvPr/>
        </p:nvSpPr>
        <p:spPr bwMode="auto">
          <a:xfrm>
            <a:off x="0" y="1295400"/>
            <a:ext cx="8235950" cy="76200"/>
          </a:xfrm>
          <a:prstGeom prst="rect">
            <a:avLst/>
          </a:prstGeom>
          <a:gradFill rotWithShape="0">
            <a:gsLst>
              <a:gs pos="0">
                <a:srgbClr val="FFFF00"/>
              </a:gs>
              <a:gs pos="50000">
                <a:srgbClr val="FF9966"/>
              </a:gs>
              <a:gs pos="100000">
                <a:srgbClr val="FFFF00"/>
              </a:gs>
            </a:gsLst>
            <a:lin ang="0" scaled="1"/>
          </a:gradFill>
          <a:ln w="28575">
            <a:solidFill>
              <a:schemeClr val="tx1"/>
            </a:solidFill>
            <a:miter lim="800000"/>
            <a:headEnd/>
            <a:tailEnd/>
          </a:ln>
        </p:spPr>
        <p:txBody>
          <a:bodyPr wrap="none" anchor="ctr"/>
          <a:lstStyle/>
          <a:p>
            <a:endParaRPr lang="en-US" altLang="en-US" dirty="0"/>
          </a:p>
        </p:txBody>
      </p:sp>
      <p:sp>
        <p:nvSpPr>
          <p:cNvPr id="15365" name="TextBox 13"/>
          <p:cNvSpPr txBox="1">
            <a:spLocks noChangeArrowheads="1"/>
          </p:cNvSpPr>
          <p:nvPr/>
        </p:nvSpPr>
        <p:spPr bwMode="auto">
          <a:xfrm>
            <a:off x="1235440" y="1524000"/>
            <a:ext cx="2193560" cy="954107"/>
          </a:xfrm>
          <a:prstGeom prst="rect">
            <a:avLst/>
          </a:prstGeom>
          <a:noFill/>
          <a:ln w="9525">
            <a:noFill/>
            <a:miter lim="800000"/>
            <a:headEnd/>
            <a:tailEnd/>
          </a:ln>
        </p:spPr>
        <p:txBody>
          <a:bodyPr wrap="square">
            <a:spAutoFit/>
          </a:bodyPr>
          <a:lstStyle/>
          <a:p>
            <a:r>
              <a:rPr lang="en-US" altLang="en-US" sz="2800" b="1" u="sng" dirty="0">
                <a:solidFill>
                  <a:srgbClr val="FF6600"/>
                </a:solidFill>
              </a:rPr>
              <a:t>MOST </a:t>
            </a:r>
          </a:p>
          <a:p>
            <a:r>
              <a:rPr lang="en-US" altLang="en-US" sz="2800" b="1" u="sng" dirty="0">
                <a:solidFill>
                  <a:srgbClr val="FF6600"/>
                </a:solidFill>
              </a:rPr>
              <a:t>COMMON</a:t>
            </a:r>
          </a:p>
        </p:txBody>
      </p:sp>
      <p:sp>
        <p:nvSpPr>
          <p:cNvPr id="15366" name="TextBox 13"/>
          <p:cNvSpPr txBox="1">
            <a:spLocks noChangeArrowheads="1"/>
          </p:cNvSpPr>
          <p:nvPr/>
        </p:nvSpPr>
        <p:spPr bwMode="auto">
          <a:xfrm>
            <a:off x="5244039" y="1524000"/>
            <a:ext cx="2977097" cy="954107"/>
          </a:xfrm>
          <a:prstGeom prst="rect">
            <a:avLst/>
          </a:prstGeom>
          <a:noFill/>
          <a:ln w="9525">
            <a:noFill/>
            <a:miter lim="800000"/>
            <a:headEnd/>
            <a:tailEnd/>
          </a:ln>
        </p:spPr>
        <p:txBody>
          <a:bodyPr wrap="none">
            <a:spAutoFit/>
          </a:bodyPr>
          <a:lstStyle/>
          <a:p>
            <a:r>
              <a:rPr lang="en-US" altLang="en-US" sz="2800" b="1" u="sng" dirty="0">
                <a:solidFill>
                  <a:srgbClr val="FF6600"/>
                </a:solidFill>
              </a:rPr>
              <a:t>MOST </a:t>
            </a:r>
          </a:p>
          <a:p>
            <a:r>
              <a:rPr lang="en-US" altLang="en-US" sz="2800" b="1" u="sng" dirty="0">
                <a:solidFill>
                  <a:srgbClr val="FF6600"/>
                </a:solidFill>
              </a:rPr>
              <a:t>TROUBLESOME</a:t>
            </a:r>
          </a:p>
        </p:txBody>
      </p:sp>
      <p:graphicFrame>
        <p:nvGraphicFramePr>
          <p:cNvPr id="2" name="Table 1"/>
          <p:cNvGraphicFramePr>
            <a:graphicFrameLocks noGrp="1"/>
          </p:cNvGraphicFramePr>
          <p:nvPr>
            <p:extLst>
              <p:ext uri="{D42A27DB-BD31-4B8C-83A1-F6EECF244321}">
                <p14:modId xmlns:p14="http://schemas.microsoft.com/office/powerpoint/2010/main" val="2088835629"/>
              </p:ext>
            </p:extLst>
          </p:nvPr>
        </p:nvGraphicFramePr>
        <p:xfrm>
          <a:off x="190500" y="2569547"/>
          <a:ext cx="4305300" cy="1866900"/>
        </p:xfrm>
        <a:graphic>
          <a:graphicData uri="http://schemas.openxmlformats.org/drawingml/2006/table">
            <a:tbl>
              <a:tblPr>
                <a:tableStyleId>{5C22544A-7EE6-4342-B048-85BDC9FD1C3A}</a:tableStyleId>
              </a:tblPr>
              <a:tblGrid>
                <a:gridCol w="947707">
                  <a:extLst>
                    <a:ext uri="{9D8B030D-6E8A-4147-A177-3AD203B41FA5}">
                      <a16:colId xmlns:a16="http://schemas.microsoft.com/office/drawing/2014/main" val="20000"/>
                    </a:ext>
                  </a:extLst>
                </a:gridCol>
                <a:gridCol w="3357593">
                  <a:extLst>
                    <a:ext uri="{9D8B030D-6E8A-4147-A177-3AD203B41FA5}">
                      <a16:colId xmlns:a16="http://schemas.microsoft.com/office/drawing/2014/main" val="20001"/>
                    </a:ext>
                  </a:extLst>
                </a:gridCol>
              </a:tblGrid>
              <a:tr h="373380">
                <a:tc>
                  <a:txBody>
                    <a:bodyPr/>
                    <a:lstStyle/>
                    <a:p>
                      <a:pPr algn="ctr" fontAlgn="b"/>
                      <a:r>
                        <a:rPr lang="en-US" sz="2000" u="none" strike="noStrike" dirty="0">
                          <a:effectLst/>
                        </a:rPr>
                        <a:t>1</a:t>
                      </a:r>
                      <a:endParaRPr lang="en-US" sz="2000" b="0" i="0" u="none" strike="noStrike" dirty="0">
                        <a:solidFill>
                          <a:srgbClr val="000000"/>
                        </a:solidFill>
                        <a:effectLst/>
                        <a:latin typeface="Calibri"/>
                      </a:endParaRPr>
                    </a:p>
                  </a:txBody>
                  <a:tcPr marL="7620" marR="7620" marT="7620" marB="0" anchor="b">
                    <a:solidFill>
                      <a:schemeClr val="bg1"/>
                    </a:solidFill>
                  </a:tcPr>
                </a:tc>
                <a:tc>
                  <a:txBody>
                    <a:bodyPr/>
                    <a:lstStyle/>
                    <a:p>
                      <a:pPr algn="l" fontAlgn="b"/>
                      <a:r>
                        <a:rPr lang="en-US" sz="2000" b="0" i="0" u="none" strike="noStrike" baseline="0" dirty="0">
                          <a:solidFill>
                            <a:schemeClr val="tx1"/>
                          </a:solidFill>
                          <a:effectLst/>
                          <a:latin typeface="+mn-lt"/>
                        </a:rPr>
                        <a:t>Bromus spp. (11)*</a:t>
                      </a:r>
                    </a:p>
                  </a:txBody>
                  <a:tcPr marL="7620" marR="7620" marT="7620" marB="0" anchor="b">
                    <a:solidFill>
                      <a:schemeClr val="bg1"/>
                    </a:solidFill>
                  </a:tcPr>
                </a:tc>
                <a:extLst>
                  <a:ext uri="{0D108BD9-81ED-4DB2-BD59-A6C34878D82A}">
                    <a16:rowId xmlns:a16="http://schemas.microsoft.com/office/drawing/2014/main" val="10000"/>
                  </a:ext>
                </a:extLst>
              </a:tr>
              <a:tr h="373380">
                <a:tc>
                  <a:txBody>
                    <a:bodyPr/>
                    <a:lstStyle/>
                    <a:p>
                      <a:pPr algn="ctr" fontAlgn="b"/>
                      <a:r>
                        <a:rPr lang="en-US" sz="2000" b="0" i="0" u="none" strike="noStrike" dirty="0">
                          <a:solidFill>
                            <a:schemeClr val="dk1"/>
                          </a:solidFill>
                          <a:effectLst/>
                          <a:latin typeface="+mn-lt"/>
                        </a:rPr>
                        <a:t>1</a:t>
                      </a:r>
                      <a:endParaRPr lang="en-US" sz="2000" b="0" i="0" u="none" strike="noStrike" dirty="0">
                        <a:solidFill>
                          <a:srgbClr val="000000"/>
                        </a:solidFill>
                        <a:effectLst/>
                        <a:latin typeface="Calibri"/>
                      </a:endParaRPr>
                    </a:p>
                  </a:txBody>
                  <a:tcPr marL="7620" marR="7620" marT="7620" marB="0" anchor="b">
                    <a:solidFill>
                      <a:schemeClr val="bg1"/>
                    </a:solidFill>
                  </a:tcPr>
                </a:tc>
                <a:tc>
                  <a:txBody>
                    <a:bodyPr/>
                    <a:lstStyle/>
                    <a:p>
                      <a:pPr algn="l" fontAlgn="b"/>
                      <a:r>
                        <a:rPr lang="en-US" sz="2000" b="0" i="0" u="none" strike="noStrike" baseline="0" dirty="0">
                          <a:solidFill>
                            <a:schemeClr val="dk1"/>
                          </a:solidFill>
                          <a:effectLst/>
                          <a:latin typeface="+mn-lt"/>
                        </a:rPr>
                        <a:t>Canada thistle (11)</a:t>
                      </a:r>
                      <a:endParaRPr lang="en-US" sz="2000" b="0" i="0" u="none" strike="noStrike" dirty="0">
                        <a:solidFill>
                          <a:srgbClr val="000000"/>
                        </a:solidFill>
                        <a:effectLst/>
                        <a:latin typeface="+mn-lt"/>
                      </a:endParaRPr>
                    </a:p>
                  </a:txBody>
                  <a:tcPr marL="7620" marR="7620" marT="7620" marB="0" anchor="b">
                    <a:solidFill>
                      <a:schemeClr val="bg1"/>
                    </a:solidFill>
                  </a:tcPr>
                </a:tc>
                <a:extLst>
                  <a:ext uri="{0D108BD9-81ED-4DB2-BD59-A6C34878D82A}">
                    <a16:rowId xmlns:a16="http://schemas.microsoft.com/office/drawing/2014/main" val="10001"/>
                  </a:ext>
                </a:extLst>
              </a:tr>
              <a:tr h="373380">
                <a:tc>
                  <a:txBody>
                    <a:bodyPr/>
                    <a:lstStyle/>
                    <a:p>
                      <a:pPr algn="ctr" fontAlgn="b"/>
                      <a:r>
                        <a:rPr lang="en-US" sz="2000" b="0" i="0" u="none" strike="noStrike" dirty="0">
                          <a:solidFill>
                            <a:schemeClr val="dk1"/>
                          </a:solidFill>
                          <a:effectLst/>
                          <a:latin typeface="+mn-lt"/>
                        </a:rPr>
                        <a:t>1</a:t>
                      </a:r>
                      <a:endParaRPr lang="en-US" sz="2000" b="0" i="0" u="none" strike="noStrike" dirty="0">
                        <a:solidFill>
                          <a:srgbClr val="000000"/>
                        </a:solidFill>
                        <a:effectLst/>
                        <a:latin typeface="Calibri"/>
                      </a:endParaRPr>
                    </a:p>
                  </a:txBody>
                  <a:tcPr marL="7620" marR="7620" marT="7620" marB="0" anchor="b">
                    <a:solidFill>
                      <a:schemeClr val="bg1"/>
                    </a:solidFill>
                  </a:tcPr>
                </a:tc>
                <a:tc>
                  <a:txBody>
                    <a:bodyPr/>
                    <a:lstStyle/>
                    <a:p>
                      <a:pPr algn="l" fontAlgn="b"/>
                      <a:r>
                        <a:rPr lang="en-US" sz="2000" b="0" i="0" u="none" strike="noStrike" baseline="0" dirty="0">
                          <a:solidFill>
                            <a:schemeClr val="dk1"/>
                          </a:solidFill>
                          <a:effectLst/>
                          <a:latin typeface="+mn-lt"/>
                        </a:rPr>
                        <a:t>horsenettle (11)</a:t>
                      </a:r>
                      <a:endParaRPr lang="en-US" sz="2000" b="0" i="0" u="none" strike="noStrike" dirty="0">
                        <a:solidFill>
                          <a:srgbClr val="000000"/>
                        </a:solidFill>
                        <a:effectLst/>
                        <a:latin typeface="+mn-lt"/>
                      </a:endParaRPr>
                    </a:p>
                  </a:txBody>
                  <a:tcPr marL="7620" marR="7620" marT="7620" marB="0" anchor="b">
                    <a:solidFill>
                      <a:schemeClr val="bg1"/>
                    </a:solidFill>
                  </a:tcPr>
                </a:tc>
                <a:extLst>
                  <a:ext uri="{0D108BD9-81ED-4DB2-BD59-A6C34878D82A}">
                    <a16:rowId xmlns:a16="http://schemas.microsoft.com/office/drawing/2014/main" val="10002"/>
                  </a:ext>
                </a:extLst>
              </a:tr>
              <a:tr h="373380">
                <a:tc>
                  <a:txBody>
                    <a:bodyPr/>
                    <a:lstStyle/>
                    <a:p>
                      <a:pPr algn="ctr" fontAlgn="b"/>
                      <a:r>
                        <a:rPr lang="en-US" sz="2000" u="none" strike="noStrike" dirty="0">
                          <a:effectLst/>
                        </a:rPr>
                        <a:t>4</a:t>
                      </a:r>
                      <a:endParaRPr lang="en-US" sz="2000" b="0" i="0" u="none" strike="noStrike" dirty="0">
                        <a:solidFill>
                          <a:srgbClr val="000000"/>
                        </a:solidFill>
                        <a:effectLst/>
                        <a:latin typeface="Calibri"/>
                      </a:endParaRPr>
                    </a:p>
                  </a:txBody>
                  <a:tcPr marL="7620" marR="7620" marT="7620" marB="0" anchor="b">
                    <a:solidFill>
                      <a:schemeClr val="bg1"/>
                    </a:solidFill>
                  </a:tcPr>
                </a:tc>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en-US" sz="2000" b="0" i="0" u="none" strike="noStrike" baseline="0" dirty="0">
                          <a:solidFill>
                            <a:schemeClr val="dk1"/>
                          </a:solidFill>
                          <a:effectLst/>
                          <a:latin typeface="+mn-lt"/>
                        </a:rPr>
                        <a:t>dandelion (8)</a:t>
                      </a:r>
                      <a:endParaRPr lang="en-US" sz="2000" b="0" i="0" u="none" strike="noStrike" dirty="0">
                        <a:solidFill>
                          <a:srgbClr val="000000"/>
                        </a:solidFill>
                        <a:effectLst/>
                        <a:latin typeface="+mn-lt"/>
                      </a:endParaRPr>
                    </a:p>
                  </a:txBody>
                  <a:tcPr marL="7620" marR="7620" marT="7620" marB="0" anchor="b">
                    <a:solidFill>
                      <a:schemeClr val="bg1"/>
                    </a:solidFill>
                  </a:tcPr>
                </a:tc>
                <a:extLst>
                  <a:ext uri="{0D108BD9-81ED-4DB2-BD59-A6C34878D82A}">
                    <a16:rowId xmlns:a16="http://schemas.microsoft.com/office/drawing/2014/main" val="10003"/>
                  </a:ext>
                </a:extLst>
              </a:tr>
              <a:tr h="373380">
                <a:tc>
                  <a:txBody>
                    <a:bodyPr/>
                    <a:lstStyle/>
                    <a:p>
                      <a:pPr algn="ctr" fontAlgn="b"/>
                      <a:r>
                        <a:rPr lang="en-US" sz="2000" b="0" i="0" u="none" strike="noStrike" dirty="0">
                          <a:solidFill>
                            <a:schemeClr val="dk1"/>
                          </a:solidFill>
                          <a:effectLst/>
                          <a:latin typeface="+mn-lt"/>
                        </a:rPr>
                        <a:t>4</a:t>
                      </a:r>
                      <a:endParaRPr lang="en-US" sz="2000" b="0" i="0" u="none" strike="noStrike" dirty="0">
                        <a:solidFill>
                          <a:srgbClr val="000000"/>
                        </a:solidFill>
                        <a:effectLst/>
                        <a:latin typeface="Calibri"/>
                      </a:endParaRPr>
                    </a:p>
                  </a:txBody>
                  <a:tcPr marL="7620" marR="7620" marT="7620" marB="0" anchor="b">
                    <a:solidFill>
                      <a:schemeClr val="bg1"/>
                    </a:solidFill>
                  </a:tcPr>
                </a:tc>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en-US" sz="2000" b="0" i="0" u="none" strike="noStrike" dirty="0">
                          <a:solidFill>
                            <a:srgbClr val="000000"/>
                          </a:solidFill>
                          <a:effectLst/>
                          <a:latin typeface="+mn-lt"/>
                        </a:rPr>
                        <a:t>spiny amaranth (8)</a:t>
                      </a:r>
                    </a:p>
                  </a:txBody>
                  <a:tcPr marL="7620" marR="7620" marT="7620" marB="0" anchor="b">
                    <a:solidFill>
                      <a:schemeClr val="bg1"/>
                    </a:solidFill>
                  </a:tcPr>
                </a:tc>
                <a:extLst>
                  <a:ext uri="{0D108BD9-81ED-4DB2-BD59-A6C34878D82A}">
                    <a16:rowId xmlns:a16="http://schemas.microsoft.com/office/drawing/2014/main" val="10004"/>
                  </a:ext>
                </a:extLst>
              </a:tr>
            </a:tbl>
          </a:graphicData>
        </a:graphic>
      </p:graphicFrame>
      <p:graphicFrame>
        <p:nvGraphicFramePr>
          <p:cNvPr id="5" name="Table 4"/>
          <p:cNvGraphicFramePr>
            <a:graphicFrameLocks noGrp="1"/>
          </p:cNvGraphicFramePr>
          <p:nvPr>
            <p:extLst>
              <p:ext uri="{D42A27DB-BD31-4B8C-83A1-F6EECF244321}">
                <p14:modId xmlns:p14="http://schemas.microsoft.com/office/powerpoint/2010/main" val="9600581"/>
              </p:ext>
            </p:extLst>
          </p:nvPr>
        </p:nvGraphicFramePr>
        <p:xfrm>
          <a:off x="4762500" y="2554307"/>
          <a:ext cx="4152900" cy="2240280"/>
        </p:xfrm>
        <a:graphic>
          <a:graphicData uri="http://schemas.openxmlformats.org/drawingml/2006/table">
            <a:tbl>
              <a:tblPr>
                <a:tableStyleId>{5C22544A-7EE6-4342-B048-85BDC9FD1C3A}</a:tableStyleId>
              </a:tblPr>
              <a:tblGrid>
                <a:gridCol w="876300">
                  <a:extLst>
                    <a:ext uri="{9D8B030D-6E8A-4147-A177-3AD203B41FA5}">
                      <a16:colId xmlns:a16="http://schemas.microsoft.com/office/drawing/2014/main" val="20000"/>
                    </a:ext>
                  </a:extLst>
                </a:gridCol>
                <a:gridCol w="3276600">
                  <a:extLst>
                    <a:ext uri="{9D8B030D-6E8A-4147-A177-3AD203B41FA5}">
                      <a16:colId xmlns:a16="http://schemas.microsoft.com/office/drawing/2014/main" val="20001"/>
                    </a:ext>
                  </a:extLst>
                </a:gridCol>
              </a:tblGrid>
              <a:tr h="373380">
                <a:tc>
                  <a:txBody>
                    <a:bodyPr/>
                    <a:lstStyle/>
                    <a:p>
                      <a:pPr algn="ctr" fontAlgn="b"/>
                      <a:r>
                        <a:rPr lang="en-US" sz="2000" u="none" strike="noStrike" dirty="0">
                          <a:effectLst/>
                        </a:rPr>
                        <a:t>1</a:t>
                      </a:r>
                      <a:endParaRPr lang="en-US" sz="2000" b="0" i="0" u="none" strike="noStrike" dirty="0">
                        <a:solidFill>
                          <a:srgbClr val="000000"/>
                        </a:solidFill>
                        <a:effectLst/>
                        <a:latin typeface="Calibri"/>
                      </a:endParaRPr>
                    </a:p>
                  </a:txBody>
                  <a:tcPr marL="7620" marR="7620" marT="7620" marB="0" anchor="b"/>
                </a:tc>
                <a:tc>
                  <a:txBody>
                    <a:bodyPr/>
                    <a:lstStyle/>
                    <a:p>
                      <a:pPr algn="l" fontAlgn="b"/>
                      <a:r>
                        <a:rPr lang="en-US" sz="2000" b="0" i="0" u="none" strike="noStrike" baseline="0" dirty="0">
                          <a:solidFill>
                            <a:schemeClr val="tx1"/>
                          </a:solidFill>
                          <a:effectLst/>
                          <a:latin typeface="+mn-lt"/>
                        </a:rPr>
                        <a:t>Canada thistle (12)*</a:t>
                      </a:r>
                    </a:p>
                  </a:txBody>
                  <a:tcPr marL="7620" marR="7620" marT="7620" marB="0" anchor="b"/>
                </a:tc>
                <a:extLst>
                  <a:ext uri="{0D108BD9-81ED-4DB2-BD59-A6C34878D82A}">
                    <a16:rowId xmlns:a16="http://schemas.microsoft.com/office/drawing/2014/main" val="10000"/>
                  </a:ext>
                </a:extLst>
              </a:tr>
              <a:tr h="373380">
                <a:tc>
                  <a:txBody>
                    <a:bodyPr/>
                    <a:lstStyle/>
                    <a:p>
                      <a:pPr algn="ctr" fontAlgn="b"/>
                      <a:r>
                        <a:rPr lang="en-US" sz="2000" u="none" strike="noStrike" dirty="0">
                          <a:effectLst/>
                        </a:rPr>
                        <a:t>2</a:t>
                      </a:r>
                      <a:endParaRPr lang="en-US" sz="2000" b="0" i="0" u="none" strike="noStrike" dirty="0">
                        <a:solidFill>
                          <a:srgbClr val="000000"/>
                        </a:solidFill>
                        <a:effectLst/>
                        <a:latin typeface="Calibri"/>
                      </a:endParaRPr>
                    </a:p>
                  </a:txBody>
                  <a:tcPr marL="7620" marR="7620" marT="7620" marB="0" anchor="b"/>
                </a:tc>
                <a:tc>
                  <a:txBody>
                    <a:bodyPr/>
                    <a:lstStyle/>
                    <a:p>
                      <a:pPr algn="l" fontAlgn="b"/>
                      <a:r>
                        <a:rPr lang="en-US" sz="2000" b="0" i="0" u="none" strike="noStrike" baseline="0" dirty="0">
                          <a:solidFill>
                            <a:schemeClr val="dk1"/>
                          </a:solidFill>
                          <a:effectLst/>
                          <a:latin typeface="+mn-lt"/>
                        </a:rPr>
                        <a:t>horsenettle (11)</a:t>
                      </a:r>
                      <a:endParaRPr lang="en-US" sz="2000" b="0" i="0" u="none" strike="noStrike" dirty="0">
                        <a:solidFill>
                          <a:srgbClr val="000000"/>
                        </a:solidFill>
                        <a:effectLst/>
                        <a:latin typeface="+mn-lt"/>
                      </a:endParaRPr>
                    </a:p>
                  </a:txBody>
                  <a:tcPr marL="7620" marR="7620" marT="7620" marB="0" anchor="b"/>
                </a:tc>
                <a:extLst>
                  <a:ext uri="{0D108BD9-81ED-4DB2-BD59-A6C34878D82A}">
                    <a16:rowId xmlns:a16="http://schemas.microsoft.com/office/drawing/2014/main" val="10001"/>
                  </a:ext>
                </a:extLst>
              </a:tr>
              <a:tr h="373380">
                <a:tc>
                  <a:txBody>
                    <a:bodyPr/>
                    <a:lstStyle/>
                    <a:p>
                      <a:pPr algn="ctr" fontAlgn="b"/>
                      <a:r>
                        <a:rPr lang="en-US" sz="2000" u="none" strike="noStrike" dirty="0">
                          <a:effectLst/>
                        </a:rPr>
                        <a:t>3</a:t>
                      </a:r>
                      <a:endParaRPr lang="en-US" sz="2000" b="0" i="0" u="none" strike="noStrike" dirty="0">
                        <a:solidFill>
                          <a:srgbClr val="000000"/>
                        </a:solidFill>
                        <a:effectLst/>
                        <a:latin typeface="Calibri"/>
                      </a:endParaRPr>
                    </a:p>
                  </a:txBody>
                  <a:tcPr marL="7620" marR="7620" marT="7620" marB="0" anchor="b"/>
                </a:tc>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en-US" sz="2000" b="0" i="0" u="none" strike="noStrike" baseline="0" dirty="0">
                          <a:solidFill>
                            <a:schemeClr val="dk1"/>
                          </a:solidFill>
                          <a:effectLst/>
                          <a:latin typeface="+mn-lt"/>
                        </a:rPr>
                        <a:t>leafy spurge (8)</a:t>
                      </a:r>
                      <a:endParaRPr lang="en-US" sz="2000" b="0" i="0" u="none" strike="noStrike" dirty="0">
                        <a:solidFill>
                          <a:srgbClr val="000000"/>
                        </a:solidFill>
                        <a:effectLst/>
                        <a:latin typeface="+mn-lt"/>
                      </a:endParaRPr>
                    </a:p>
                  </a:txBody>
                  <a:tcPr marL="7620" marR="7620" marT="7620" marB="0" anchor="b"/>
                </a:tc>
                <a:extLst>
                  <a:ext uri="{0D108BD9-81ED-4DB2-BD59-A6C34878D82A}">
                    <a16:rowId xmlns:a16="http://schemas.microsoft.com/office/drawing/2014/main" val="10002"/>
                  </a:ext>
                </a:extLst>
              </a:tr>
              <a:tr h="373380">
                <a:tc>
                  <a:txBody>
                    <a:bodyPr/>
                    <a:lstStyle/>
                    <a:p>
                      <a:pPr algn="ctr" fontAlgn="b"/>
                      <a:r>
                        <a:rPr lang="en-US" sz="2000" b="0" i="0" u="none" strike="noStrike" dirty="0">
                          <a:solidFill>
                            <a:srgbClr val="000000"/>
                          </a:solidFill>
                          <a:effectLst/>
                          <a:latin typeface="Arial" panose="020B0604020202020204" pitchFamily="34" charset="0"/>
                          <a:cs typeface="Arial" panose="020B0604020202020204" pitchFamily="34" charset="0"/>
                        </a:rPr>
                        <a:t>4</a:t>
                      </a:r>
                    </a:p>
                  </a:txBody>
                  <a:tcPr marL="7620" marR="7620" marT="7620" marB="0" anchor="b"/>
                </a:tc>
                <a:tc>
                  <a:txBody>
                    <a:bodyPr/>
                    <a:lstStyle/>
                    <a:p>
                      <a:pPr algn="l" fontAlgn="b"/>
                      <a:r>
                        <a:rPr lang="en-US" sz="2000" b="0" i="0" u="none" strike="noStrike" baseline="0" dirty="0">
                          <a:solidFill>
                            <a:schemeClr val="dk1"/>
                          </a:solidFill>
                          <a:effectLst/>
                          <a:latin typeface="+mn-lt"/>
                        </a:rPr>
                        <a:t>Bromus spp. (7)</a:t>
                      </a:r>
                      <a:endParaRPr lang="en-US" sz="2000" b="0" i="0" u="none" strike="noStrike" dirty="0">
                        <a:solidFill>
                          <a:srgbClr val="000000"/>
                        </a:solidFill>
                        <a:effectLst/>
                        <a:latin typeface="+mn-lt"/>
                      </a:endParaRPr>
                    </a:p>
                  </a:txBody>
                  <a:tcPr marL="7620" marR="7620" marT="7620" marB="0" anchor="b"/>
                </a:tc>
                <a:extLst>
                  <a:ext uri="{0D108BD9-81ED-4DB2-BD59-A6C34878D82A}">
                    <a16:rowId xmlns:a16="http://schemas.microsoft.com/office/drawing/2014/main" val="10003"/>
                  </a:ext>
                </a:extLst>
              </a:tr>
              <a:tr h="373380">
                <a:tc>
                  <a:txBody>
                    <a:bodyPr/>
                    <a:lstStyle/>
                    <a:p>
                      <a:pPr algn="ctr" fontAlgn="b"/>
                      <a:r>
                        <a:rPr lang="en-US" sz="2000" b="0" i="0" u="none" strike="noStrike" dirty="0">
                          <a:solidFill>
                            <a:schemeClr val="tx1"/>
                          </a:solidFill>
                          <a:effectLst/>
                          <a:latin typeface="Arial" panose="020B0604020202020204" pitchFamily="34" charset="0"/>
                          <a:cs typeface="Arial" panose="020B0604020202020204" pitchFamily="34" charset="0"/>
                        </a:rPr>
                        <a:t>5</a:t>
                      </a:r>
                    </a:p>
                  </a:txBody>
                  <a:tcPr marL="7620" marR="7620" marT="7620" marB="0" anchor="b">
                    <a:solidFill>
                      <a:schemeClr val="bg1"/>
                    </a:solidFill>
                  </a:tcPr>
                </a:tc>
                <a:tc>
                  <a:txBody>
                    <a:bodyPr/>
                    <a:lstStyle/>
                    <a:p>
                      <a:pPr algn="l" fontAlgn="b"/>
                      <a:r>
                        <a:rPr lang="en-US" sz="2000" b="0" i="0" u="none" strike="noStrike" baseline="0" dirty="0">
                          <a:solidFill>
                            <a:schemeClr val="tx1"/>
                          </a:solidFill>
                          <a:effectLst/>
                          <a:latin typeface="+mn-lt"/>
                        </a:rPr>
                        <a:t>sandbur spp. (6)</a:t>
                      </a:r>
                    </a:p>
                  </a:txBody>
                  <a:tcPr marL="7620" marR="7620" marT="7620" marB="0" anchor="b">
                    <a:solidFill>
                      <a:schemeClr val="bg1"/>
                    </a:solidFill>
                  </a:tcPr>
                </a:tc>
                <a:extLst>
                  <a:ext uri="{0D108BD9-81ED-4DB2-BD59-A6C34878D82A}">
                    <a16:rowId xmlns:a16="http://schemas.microsoft.com/office/drawing/2014/main" val="10004"/>
                  </a:ext>
                </a:extLst>
              </a:tr>
              <a:tr h="373380">
                <a:tc>
                  <a:txBody>
                    <a:bodyPr/>
                    <a:lstStyle/>
                    <a:p>
                      <a:pPr algn="ctr" fontAlgn="b"/>
                      <a:r>
                        <a:rPr lang="en-US" sz="2000" b="0" i="0" u="none" strike="noStrike" dirty="0">
                          <a:solidFill>
                            <a:schemeClr val="tx1"/>
                          </a:solidFill>
                          <a:effectLst/>
                          <a:latin typeface="Arial" panose="020B0604020202020204" pitchFamily="34" charset="0"/>
                          <a:cs typeface="Arial" panose="020B0604020202020204" pitchFamily="34" charset="0"/>
                        </a:rPr>
                        <a:t>5</a:t>
                      </a:r>
                    </a:p>
                  </a:txBody>
                  <a:tcPr marL="7620" marR="7620" marT="7620" marB="0" anchor="b">
                    <a:solidFill>
                      <a:schemeClr val="bg1"/>
                    </a:solidFill>
                  </a:tcPr>
                </a:tc>
                <a:tc>
                  <a:txBody>
                    <a:bodyPr/>
                    <a:lstStyle/>
                    <a:p>
                      <a:pPr algn="l" fontAlgn="b"/>
                      <a:r>
                        <a:rPr lang="en-US" sz="2000" b="0" i="0" u="none" strike="noStrike" baseline="0" dirty="0">
                          <a:solidFill>
                            <a:schemeClr val="tx1"/>
                          </a:solidFill>
                          <a:effectLst/>
                          <a:latin typeface="+mn-lt"/>
                        </a:rPr>
                        <a:t>knapweed spp. (6)</a:t>
                      </a:r>
                    </a:p>
                  </a:txBody>
                  <a:tcPr marL="7620" marR="7620" marT="7620" marB="0" anchor="b">
                    <a:solidFill>
                      <a:schemeClr val="bg1"/>
                    </a:solidFill>
                  </a:tcPr>
                </a:tc>
                <a:extLst>
                  <a:ext uri="{0D108BD9-81ED-4DB2-BD59-A6C34878D82A}">
                    <a16:rowId xmlns:a16="http://schemas.microsoft.com/office/drawing/2014/main" val="10005"/>
                  </a:ext>
                </a:extLst>
              </a:tr>
            </a:tbl>
          </a:graphicData>
        </a:graphic>
      </p:graphicFrame>
      <p:sp>
        <p:nvSpPr>
          <p:cNvPr id="10" name="TextBox 9"/>
          <p:cNvSpPr txBox="1"/>
          <p:nvPr/>
        </p:nvSpPr>
        <p:spPr>
          <a:xfrm>
            <a:off x="381000" y="4953000"/>
            <a:ext cx="8458200" cy="1538883"/>
          </a:xfrm>
          <a:prstGeom prst="rect">
            <a:avLst/>
          </a:prstGeom>
          <a:noFill/>
        </p:spPr>
        <p:txBody>
          <a:bodyPr wrap="square" rtlCol="0">
            <a:spAutoFit/>
          </a:bodyPr>
          <a:lstStyle/>
          <a:p>
            <a:pPr marL="231775" indent="-231775" algn="l"/>
            <a:r>
              <a:rPr lang="en-US" b="1" dirty="0">
                <a:solidFill>
                  <a:schemeClr val="bg1"/>
                </a:solidFill>
              </a:rPr>
              <a:t>* number of survey respondents who listed the weed species as one of their  top 5 weeds in this crop.</a:t>
            </a:r>
          </a:p>
          <a:p>
            <a:pPr marL="109538" indent="-109538" algn="l">
              <a:buFont typeface="Arial" charset="0"/>
              <a:buChar char="•"/>
            </a:pPr>
            <a:endParaRPr lang="en-US" sz="1000" b="1" dirty="0">
              <a:solidFill>
                <a:schemeClr val="bg1"/>
              </a:solidFill>
            </a:endParaRPr>
          </a:p>
          <a:p>
            <a:pPr marL="109538" indent="-109538" algn="l">
              <a:buFontTx/>
              <a:buChar char="-"/>
            </a:pPr>
            <a:r>
              <a:rPr lang="en-US" sz="1600" dirty="0">
                <a:solidFill>
                  <a:schemeClr val="bg1"/>
                </a:solidFill>
              </a:rPr>
              <a:t>Bromus spp. included downy, smooth, and Japanese brome.</a:t>
            </a:r>
          </a:p>
          <a:p>
            <a:pPr marL="109538" indent="-109538" algn="l">
              <a:buFontTx/>
              <a:buChar char="-"/>
            </a:pPr>
            <a:r>
              <a:rPr lang="en-US" sz="1600" dirty="0">
                <a:solidFill>
                  <a:schemeClr val="bg1"/>
                </a:solidFill>
              </a:rPr>
              <a:t>sandbur spp. included field sandbur.</a:t>
            </a:r>
          </a:p>
          <a:p>
            <a:pPr marL="109538" indent="-109538" algn="l">
              <a:buFontTx/>
              <a:buChar char="-"/>
            </a:pPr>
            <a:r>
              <a:rPr lang="en-US" sz="1600" dirty="0">
                <a:solidFill>
                  <a:schemeClr val="bg1"/>
                </a:solidFill>
              </a:rPr>
              <a:t>knapweed spp. included spotted, Russian, and diffuse knapweed.</a:t>
            </a:r>
          </a:p>
        </p:txBody>
      </p:sp>
    </p:spTree>
    <p:extLst>
      <p:ext uri="{BB962C8B-B14F-4D97-AF65-F5344CB8AC3E}">
        <p14:creationId xmlns:p14="http://schemas.microsoft.com/office/powerpoint/2010/main" val="1204600085"/>
      </p:ext>
    </p:extLst>
  </p:cSld>
  <p:clrMapOvr>
    <a:masterClrMapping/>
  </p:clrMapOvr>
  <p:transition spd="slow"/>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ChangeArrowheads="1"/>
          </p:cNvSpPr>
          <p:nvPr/>
        </p:nvSpPr>
        <p:spPr bwMode="auto">
          <a:xfrm>
            <a:off x="685800" y="130175"/>
            <a:ext cx="7772400" cy="1470025"/>
          </a:xfrm>
          <a:prstGeom prst="rect">
            <a:avLst/>
          </a:prstGeom>
          <a:noFill/>
          <a:ln w="9525">
            <a:noFill/>
            <a:miter lim="800000"/>
            <a:headEnd/>
            <a:tailEnd/>
          </a:ln>
        </p:spPr>
        <p:txBody>
          <a:bodyPr anchor="ctr"/>
          <a:lstStyle/>
          <a:p>
            <a:endParaRPr lang="en-US" altLang="en-US" sz="4400" dirty="0">
              <a:solidFill>
                <a:srgbClr val="FFFF00"/>
              </a:solidFill>
            </a:endParaRPr>
          </a:p>
        </p:txBody>
      </p:sp>
      <p:sp>
        <p:nvSpPr>
          <p:cNvPr id="15363" name="Rectangle 7"/>
          <p:cNvSpPr>
            <a:spLocks noChangeArrowheads="1"/>
          </p:cNvSpPr>
          <p:nvPr/>
        </p:nvSpPr>
        <p:spPr bwMode="auto">
          <a:xfrm>
            <a:off x="304800" y="45720"/>
            <a:ext cx="8534400" cy="1097280"/>
          </a:xfrm>
          <a:prstGeom prst="rect">
            <a:avLst/>
          </a:prstGeom>
          <a:noFill/>
          <a:ln w="9525">
            <a:noFill/>
            <a:miter lim="800000"/>
            <a:headEnd/>
            <a:tailEnd/>
          </a:ln>
        </p:spPr>
        <p:txBody>
          <a:bodyPr anchor="ctr"/>
          <a:lstStyle/>
          <a:p>
            <a:r>
              <a:rPr lang="en-US" altLang="en-US" sz="3200" dirty="0">
                <a:solidFill>
                  <a:srgbClr val="FFFF00"/>
                </a:solidFill>
              </a:rPr>
              <a:t>Top 4 Weeds in Rice</a:t>
            </a:r>
          </a:p>
          <a:p>
            <a:r>
              <a:rPr lang="en-US" altLang="en-US" sz="2400" dirty="0">
                <a:solidFill>
                  <a:srgbClr val="FFFF00"/>
                </a:solidFill>
              </a:rPr>
              <a:t>(10 survey respondents)</a:t>
            </a:r>
          </a:p>
        </p:txBody>
      </p:sp>
      <p:sp>
        <p:nvSpPr>
          <p:cNvPr id="15364" name="Rectangle 5"/>
          <p:cNvSpPr>
            <a:spLocks noChangeArrowheads="1"/>
          </p:cNvSpPr>
          <p:nvPr/>
        </p:nvSpPr>
        <p:spPr bwMode="auto">
          <a:xfrm>
            <a:off x="0" y="1126153"/>
            <a:ext cx="8235950" cy="76200"/>
          </a:xfrm>
          <a:prstGeom prst="rect">
            <a:avLst/>
          </a:prstGeom>
          <a:gradFill rotWithShape="0">
            <a:gsLst>
              <a:gs pos="0">
                <a:srgbClr val="FFFF00"/>
              </a:gs>
              <a:gs pos="50000">
                <a:srgbClr val="FF9966"/>
              </a:gs>
              <a:gs pos="100000">
                <a:srgbClr val="FFFF00"/>
              </a:gs>
            </a:gsLst>
            <a:lin ang="0" scaled="1"/>
          </a:gradFill>
          <a:ln w="28575">
            <a:solidFill>
              <a:schemeClr val="tx1"/>
            </a:solidFill>
            <a:miter lim="800000"/>
            <a:headEnd/>
            <a:tailEnd/>
          </a:ln>
        </p:spPr>
        <p:txBody>
          <a:bodyPr wrap="none" anchor="ctr"/>
          <a:lstStyle/>
          <a:p>
            <a:endParaRPr lang="en-US" altLang="en-US" dirty="0"/>
          </a:p>
        </p:txBody>
      </p:sp>
      <p:sp>
        <p:nvSpPr>
          <p:cNvPr id="15365" name="TextBox 13"/>
          <p:cNvSpPr txBox="1">
            <a:spLocks noChangeArrowheads="1"/>
          </p:cNvSpPr>
          <p:nvPr/>
        </p:nvSpPr>
        <p:spPr bwMode="auto">
          <a:xfrm>
            <a:off x="1235440" y="1354753"/>
            <a:ext cx="2193560" cy="954107"/>
          </a:xfrm>
          <a:prstGeom prst="rect">
            <a:avLst/>
          </a:prstGeom>
          <a:noFill/>
          <a:ln w="9525">
            <a:noFill/>
            <a:miter lim="800000"/>
            <a:headEnd/>
            <a:tailEnd/>
          </a:ln>
        </p:spPr>
        <p:txBody>
          <a:bodyPr wrap="square">
            <a:spAutoFit/>
          </a:bodyPr>
          <a:lstStyle/>
          <a:p>
            <a:r>
              <a:rPr lang="en-US" altLang="en-US" sz="2800" b="1" u="sng" dirty="0">
                <a:solidFill>
                  <a:srgbClr val="FF6600"/>
                </a:solidFill>
              </a:rPr>
              <a:t>MOST </a:t>
            </a:r>
          </a:p>
          <a:p>
            <a:r>
              <a:rPr lang="en-US" altLang="en-US" sz="2800" b="1" u="sng" dirty="0">
                <a:solidFill>
                  <a:srgbClr val="FF6600"/>
                </a:solidFill>
              </a:rPr>
              <a:t>COMMON</a:t>
            </a:r>
          </a:p>
        </p:txBody>
      </p:sp>
      <p:sp>
        <p:nvSpPr>
          <p:cNvPr id="15366" name="TextBox 13"/>
          <p:cNvSpPr txBox="1">
            <a:spLocks noChangeArrowheads="1"/>
          </p:cNvSpPr>
          <p:nvPr/>
        </p:nvSpPr>
        <p:spPr bwMode="auto">
          <a:xfrm>
            <a:off x="5244039" y="1354753"/>
            <a:ext cx="2977097" cy="954107"/>
          </a:xfrm>
          <a:prstGeom prst="rect">
            <a:avLst/>
          </a:prstGeom>
          <a:noFill/>
          <a:ln w="9525">
            <a:noFill/>
            <a:miter lim="800000"/>
            <a:headEnd/>
            <a:tailEnd/>
          </a:ln>
        </p:spPr>
        <p:txBody>
          <a:bodyPr wrap="none">
            <a:spAutoFit/>
          </a:bodyPr>
          <a:lstStyle/>
          <a:p>
            <a:r>
              <a:rPr lang="en-US" altLang="en-US" sz="2800" b="1" u="sng" dirty="0">
                <a:solidFill>
                  <a:srgbClr val="FF6600"/>
                </a:solidFill>
              </a:rPr>
              <a:t>MOST </a:t>
            </a:r>
          </a:p>
          <a:p>
            <a:r>
              <a:rPr lang="en-US" altLang="en-US" sz="2800" b="1" u="sng" dirty="0">
                <a:solidFill>
                  <a:srgbClr val="FF6600"/>
                </a:solidFill>
              </a:rPr>
              <a:t>TROUBLESOME</a:t>
            </a:r>
          </a:p>
        </p:txBody>
      </p:sp>
      <p:graphicFrame>
        <p:nvGraphicFramePr>
          <p:cNvPr id="2" name="Table 1"/>
          <p:cNvGraphicFramePr>
            <a:graphicFrameLocks noGrp="1"/>
          </p:cNvGraphicFramePr>
          <p:nvPr>
            <p:extLst>
              <p:ext uri="{D42A27DB-BD31-4B8C-83A1-F6EECF244321}">
                <p14:modId xmlns:p14="http://schemas.microsoft.com/office/powerpoint/2010/main" val="2909091970"/>
              </p:ext>
            </p:extLst>
          </p:nvPr>
        </p:nvGraphicFramePr>
        <p:xfrm>
          <a:off x="190500" y="2400300"/>
          <a:ext cx="4305300" cy="1493520"/>
        </p:xfrm>
        <a:graphic>
          <a:graphicData uri="http://schemas.openxmlformats.org/drawingml/2006/table">
            <a:tbl>
              <a:tblPr>
                <a:tableStyleId>{5C22544A-7EE6-4342-B048-85BDC9FD1C3A}</a:tableStyleId>
              </a:tblPr>
              <a:tblGrid>
                <a:gridCol w="947707">
                  <a:extLst>
                    <a:ext uri="{9D8B030D-6E8A-4147-A177-3AD203B41FA5}">
                      <a16:colId xmlns:a16="http://schemas.microsoft.com/office/drawing/2014/main" val="20000"/>
                    </a:ext>
                  </a:extLst>
                </a:gridCol>
                <a:gridCol w="3357593">
                  <a:extLst>
                    <a:ext uri="{9D8B030D-6E8A-4147-A177-3AD203B41FA5}">
                      <a16:colId xmlns:a16="http://schemas.microsoft.com/office/drawing/2014/main" val="20001"/>
                    </a:ext>
                  </a:extLst>
                </a:gridCol>
              </a:tblGrid>
              <a:tr h="373380">
                <a:tc>
                  <a:txBody>
                    <a:bodyPr/>
                    <a:lstStyle/>
                    <a:p>
                      <a:pPr algn="ctr" fontAlgn="b"/>
                      <a:r>
                        <a:rPr lang="en-US" sz="2000" u="none" strike="noStrike" dirty="0">
                          <a:effectLst/>
                        </a:rPr>
                        <a:t>1</a:t>
                      </a:r>
                      <a:endParaRPr lang="en-US" sz="2000" b="0" i="0" u="none" strike="noStrike" dirty="0">
                        <a:solidFill>
                          <a:srgbClr val="000000"/>
                        </a:solidFill>
                        <a:effectLst/>
                        <a:latin typeface="Calibri"/>
                      </a:endParaRPr>
                    </a:p>
                  </a:txBody>
                  <a:tcPr marL="7620" marR="7620" marT="7620" marB="0" anchor="b">
                    <a:solidFill>
                      <a:schemeClr val="bg1"/>
                    </a:solidFill>
                  </a:tcPr>
                </a:tc>
                <a:tc>
                  <a:txBody>
                    <a:bodyPr/>
                    <a:lstStyle/>
                    <a:p>
                      <a:pPr algn="l" fontAlgn="b"/>
                      <a:r>
                        <a:rPr lang="en-US" sz="2000" b="0" i="0" u="none" strike="noStrike" baseline="0" dirty="0">
                          <a:solidFill>
                            <a:schemeClr val="tx1"/>
                          </a:solidFill>
                          <a:effectLst/>
                          <a:latin typeface="+mn-lt"/>
                        </a:rPr>
                        <a:t>Echinochloa spp. (11)*</a:t>
                      </a:r>
                    </a:p>
                  </a:txBody>
                  <a:tcPr marL="7620" marR="7620" marT="7620" marB="0" anchor="b">
                    <a:solidFill>
                      <a:schemeClr val="bg1"/>
                    </a:solidFill>
                  </a:tcPr>
                </a:tc>
                <a:extLst>
                  <a:ext uri="{0D108BD9-81ED-4DB2-BD59-A6C34878D82A}">
                    <a16:rowId xmlns:a16="http://schemas.microsoft.com/office/drawing/2014/main" val="10000"/>
                  </a:ext>
                </a:extLst>
              </a:tr>
              <a:tr h="373380">
                <a:tc>
                  <a:txBody>
                    <a:bodyPr/>
                    <a:lstStyle/>
                    <a:p>
                      <a:pPr algn="ctr" fontAlgn="b"/>
                      <a:r>
                        <a:rPr lang="en-US" sz="2000" u="none" strike="noStrike" dirty="0">
                          <a:effectLst/>
                        </a:rPr>
                        <a:t>2</a:t>
                      </a:r>
                      <a:endParaRPr lang="en-US" sz="2000" b="0" i="0" u="none" strike="noStrike" dirty="0">
                        <a:solidFill>
                          <a:srgbClr val="000000"/>
                        </a:solidFill>
                        <a:effectLst/>
                        <a:latin typeface="Calibri"/>
                      </a:endParaRPr>
                    </a:p>
                  </a:txBody>
                  <a:tcPr marL="7620" marR="7620" marT="7620" marB="0" anchor="b">
                    <a:solidFill>
                      <a:schemeClr val="bg1"/>
                    </a:solidFill>
                  </a:tcPr>
                </a:tc>
                <a:tc>
                  <a:txBody>
                    <a:bodyPr/>
                    <a:lstStyle/>
                    <a:p>
                      <a:pPr algn="l" fontAlgn="b"/>
                      <a:r>
                        <a:rPr lang="en-US" sz="2000" b="0" i="0" u="none" strike="noStrike" baseline="0" dirty="0">
                          <a:solidFill>
                            <a:schemeClr val="dk1"/>
                          </a:solidFill>
                          <a:effectLst/>
                          <a:latin typeface="+mn-lt"/>
                        </a:rPr>
                        <a:t>Cyperus spp. (9)</a:t>
                      </a:r>
                      <a:endParaRPr lang="en-US" sz="2000" b="0" i="0" u="none" strike="noStrike" dirty="0">
                        <a:solidFill>
                          <a:srgbClr val="000000"/>
                        </a:solidFill>
                        <a:effectLst/>
                        <a:latin typeface="+mn-lt"/>
                      </a:endParaRPr>
                    </a:p>
                  </a:txBody>
                  <a:tcPr marL="7620" marR="7620" marT="7620" marB="0" anchor="b">
                    <a:solidFill>
                      <a:schemeClr val="bg1"/>
                    </a:solidFill>
                  </a:tcPr>
                </a:tc>
                <a:extLst>
                  <a:ext uri="{0D108BD9-81ED-4DB2-BD59-A6C34878D82A}">
                    <a16:rowId xmlns:a16="http://schemas.microsoft.com/office/drawing/2014/main" val="10001"/>
                  </a:ext>
                </a:extLst>
              </a:tr>
              <a:tr h="373380">
                <a:tc>
                  <a:txBody>
                    <a:bodyPr/>
                    <a:lstStyle/>
                    <a:p>
                      <a:pPr algn="ctr" fontAlgn="b"/>
                      <a:r>
                        <a:rPr lang="en-US" sz="2000" u="none" strike="noStrike" dirty="0">
                          <a:effectLst/>
                        </a:rPr>
                        <a:t>3</a:t>
                      </a:r>
                      <a:endParaRPr lang="en-US" sz="2000" b="0" i="0" u="none" strike="noStrike" dirty="0">
                        <a:solidFill>
                          <a:srgbClr val="000000"/>
                        </a:solidFill>
                        <a:effectLst/>
                        <a:latin typeface="Calibri"/>
                      </a:endParaRPr>
                    </a:p>
                  </a:txBody>
                  <a:tcPr marL="7620" marR="7620" marT="7620" marB="0" anchor="b">
                    <a:solidFill>
                      <a:schemeClr val="bg1"/>
                    </a:solidFill>
                  </a:tcPr>
                </a:tc>
                <a:tc>
                  <a:txBody>
                    <a:bodyPr/>
                    <a:lstStyle/>
                    <a:p>
                      <a:pPr algn="l" fontAlgn="b"/>
                      <a:r>
                        <a:rPr lang="en-US" sz="2000" b="0" i="0" u="none" strike="noStrike" baseline="0" dirty="0">
                          <a:solidFill>
                            <a:schemeClr val="dk1"/>
                          </a:solidFill>
                          <a:effectLst/>
                          <a:latin typeface="+mn-lt"/>
                        </a:rPr>
                        <a:t>sprangletop spp. (7)</a:t>
                      </a:r>
                      <a:endParaRPr lang="en-US" sz="2000" b="0" i="0" u="none" strike="noStrike" dirty="0">
                        <a:solidFill>
                          <a:srgbClr val="000000"/>
                        </a:solidFill>
                        <a:effectLst/>
                        <a:latin typeface="+mn-lt"/>
                      </a:endParaRPr>
                    </a:p>
                  </a:txBody>
                  <a:tcPr marL="7620" marR="7620" marT="7620" marB="0" anchor="b">
                    <a:solidFill>
                      <a:schemeClr val="bg1"/>
                    </a:solidFill>
                  </a:tcPr>
                </a:tc>
                <a:extLst>
                  <a:ext uri="{0D108BD9-81ED-4DB2-BD59-A6C34878D82A}">
                    <a16:rowId xmlns:a16="http://schemas.microsoft.com/office/drawing/2014/main" val="10002"/>
                  </a:ext>
                </a:extLst>
              </a:tr>
              <a:tr h="373380">
                <a:tc>
                  <a:txBody>
                    <a:bodyPr/>
                    <a:lstStyle/>
                    <a:p>
                      <a:pPr algn="ctr" fontAlgn="b"/>
                      <a:r>
                        <a:rPr lang="en-US" sz="2000" u="none" strike="noStrike" dirty="0">
                          <a:effectLst/>
                        </a:rPr>
                        <a:t>4</a:t>
                      </a:r>
                      <a:endParaRPr lang="en-US" sz="2000" b="0" i="0" u="none" strike="noStrike" dirty="0">
                        <a:solidFill>
                          <a:srgbClr val="000000"/>
                        </a:solidFill>
                        <a:effectLst/>
                        <a:latin typeface="Calibri"/>
                      </a:endParaRPr>
                    </a:p>
                  </a:txBody>
                  <a:tcPr marL="7620" marR="7620" marT="7620" marB="0" anchor="b">
                    <a:solidFill>
                      <a:schemeClr val="bg1"/>
                    </a:solidFill>
                  </a:tcPr>
                </a:tc>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en-US" sz="2000" b="0" i="0" u="none" strike="noStrike" baseline="0" dirty="0">
                          <a:solidFill>
                            <a:schemeClr val="dk1"/>
                          </a:solidFill>
                          <a:effectLst/>
                          <a:latin typeface="+mn-lt"/>
                        </a:rPr>
                        <a:t>hemp sesbania (6)</a:t>
                      </a:r>
                      <a:endParaRPr lang="en-US" sz="2000" b="0" i="0" u="none" strike="noStrike" dirty="0">
                        <a:solidFill>
                          <a:srgbClr val="000000"/>
                        </a:solidFill>
                        <a:effectLst/>
                        <a:latin typeface="+mn-lt"/>
                      </a:endParaRPr>
                    </a:p>
                  </a:txBody>
                  <a:tcPr marL="7620" marR="7620" marT="7620" marB="0" anchor="b">
                    <a:solidFill>
                      <a:schemeClr val="bg1"/>
                    </a:solidFill>
                  </a:tcPr>
                </a:tc>
                <a:extLst>
                  <a:ext uri="{0D108BD9-81ED-4DB2-BD59-A6C34878D82A}">
                    <a16:rowId xmlns:a16="http://schemas.microsoft.com/office/drawing/2014/main" val="10003"/>
                  </a:ext>
                </a:extLst>
              </a:tr>
            </a:tbl>
          </a:graphicData>
        </a:graphic>
      </p:graphicFrame>
      <p:graphicFrame>
        <p:nvGraphicFramePr>
          <p:cNvPr id="5" name="Table 4"/>
          <p:cNvGraphicFramePr>
            <a:graphicFrameLocks noGrp="1"/>
          </p:cNvGraphicFramePr>
          <p:nvPr>
            <p:extLst>
              <p:ext uri="{D42A27DB-BD31-4B8C-83A1-F6EECF244321}">
                <p14:modId xmlns:p14="http://schemas.microsoft.com/office/powerpoint/2010/main" val="846943456"/>
              </p:ext>
            </p:extLst>
          </p:nvPr>
        </p:nvGraphicFramePr>
        <p:xfrm>
          <a:off x="4762500" y="2385060"/>
          <a:ext cx="4152900" cy="1493520"/>
        </p:xfrm>
        <a:graphic>
          <a:graphicData uri="http://schemas.openxmlformats.org/drawingml/2006/table">
            <a:tbl>
              <a:tblPr>
                <a:tableStyleId>{5C22544A-7EE6-4342-B048-85BDC9FD1C3A}</a:tableStyleId>
              </a:tblPr>
              <a:tblGrid>
                <a:gridCol w="876300">
                  <a:extLst>
                    <a:ext uri="{9D8B030D-6E8A-4147-A177-3AD203B41FA5}">
                      <a16:colId xmlns:a16="http://schemas.microsoft.com/office/drawing/2014/main" val="20000"/>
                    </a:ext>
                  </a:extLst>
                </a:gridCol>
                <a:gridCol w="3276600">
                  <a:extLst>
                    <a:ext uri="{9D8B030D-6E8A-4147-A177-3AD203B41FA5}">
                      <a16:colId xmlns:a16="http://schemas.microsoft.com/office/drawing/2014/main" val="20001"/>
                    </a:ext>
                  </a:extLst>
                </a:gridCol>
              </a:tblGrid>
              <a:tr h="373380">
                <a:tc>
                  <a:txBody>
                    <a:bodyPr/>
                    <a:lstStyle/>
                    <a:p>
                      <a:pPr algn="ctr" fontAlgn="b"/>
                      <a:r>
                        <a:rPr lang="en-US" sz="2000" u="none" strike="noStrike" dirty="0">
                          <a:effectLst/>
                        </a:rPr>
                        <a:t>1</a:t>
                      </a:r>
                      <a:endParaRPr lang="en-US" sz="2000" b="0" i="0" u="none" strike="noStrike" dirty="0">
                        <a:solidFill>
                          <a:srgbClr val="000000"/>
                        </a:solidFill>
                        <a:effectLst/>
                        <a:latin typeface="Calibri"/>
                      </a:endParaRPr>
                    </a:p>
                  </a:txBody>
                  <a:tcPr marL="7620" marR="7620" marT="7620" marB="0" anchor="b"/>
                </a:tc>
                <a:tc>
                  <a:txBody>
                    <a:bodyPr/>
                    <a:lstStyle/>
                    <a:p>
                      <a:pPr algn="l" fontAlgn="b"/>
                      <a:r>
                        <a:rPr lang="en-US" sz="2000" b="0" i="0" u="none" strike="noStrike" baseline="0" dirty="0">
                          <a:solidFill>
                            <a:schemeClr val="tx1"/>
                          </a:solidFill>
                          <a:effectLst/>
                          <a:latin typeface="+mn-lt"/>
                        </a:rPr>
                        <a:t>Echinochloa spp. (10)*</a:t>
                      </a:r>
                    </a:p>
                  </a:txBody>
                  <a:tcPr marL="7620" marR="7620" marT="7620" marB="0" anchor="b"/>
                </a:tc>
                <a:extLst>
                  <a:ext uri="{0D108BD9-81ED-4DB2-BD59-A6C34878D82A}">
                    <a16:rowId xmlns:a16="http://schemas.microsoft.com/office/drawing/2014/main" val="10000"/>
                  </a:ext>
                </a:extLst>
              </a:tr>
              <a:tr h="373380">
                <a:tc>
                  <a:txBody>
                    <a:bodyPr/>
                    <a:lstStyle/>
                    <a:p>
                      <a:pPr algn="ctr" fontAlgn="b"/>
                      <a:r>
                        <a:rPr lang="en-US" sz="2000" u="none" strike="noStrike" dirty="0">
                          <a:effectLst/>
                        </a:rPr>
                        <a:t>1</a:t>
                      </a:r>
                      <a:endParaRPr lang="en-US" sz="2000" b="0" i="0" u="none" strike="noStrike" dirty="0">
                        <a:solidFill>
                          <a:srgbClr val="000000"/>
                        </a:solidFill>
                        <a:effectLst/>
                        <a:latin typeface="Calibri"/>
                      </a:endParaRPr>
                    </a:p>
                  </a:txBody>
                  <a:tcPr marL="7620" marR="7620" marT="7620" marB="0" anchor="b"/>
                </a:tc>
                <a:tc>
                  <a:txBody>
                    <a:bodyPr/>
                    <a:lstStyle/>
                    <a:p>
                      <a:pPr algn="l" fontAlgn="b"/>
                      <a:r>
                        <a:rPr lang="en-US" sz="2000" b="0" i="0" u="none" strike="noStrike" baseline="0" dirty="0">
                          <a:solidFill>
                            <a:schemeClr val="dk1"/>
                          </a:solidFill>
                          <a:effectLst/>
                          <a:latin typeface="+mn-lt"/>
                        </a:rPr>
                        <a:t>Cyperus spp. (10)</a:t>
                      </a:r>
                      <a:endParaRPr lang="en-US" sz="2000" b="0" i="0" u="none" strike="noStrike" dirty="0">
                        <a:solidFill>
                          <a:srgbClr val="000000"/>
                        </a:solidFill>
                        <a:effectLst/>
                        <a:latin typeface="+mn-lt"/>
                      </a:endParaRPr>
                    </a:p>
                  </a:txBody>
                  <a:tcPr marL="7620" marR="7620" marT="7620" marB="0" anchor="b"/>
                </a:tc>
                <a:extLst>
                  <a:ext uri="{0D108BD9-81ED-4DB2-BD59-A6C34878D82A}">
                    <a16:rowId xmlns:a16="http://schemas.microsoft.com/office/drawing/2014/main" val="10001"/>
                  </a:ext>
                </a:extLst>
              </a:tr>
              <a:tr h="373380">
                <a:tc>
                  <a:txBody>
                    <a:bodyPr/>
                    <a:lstStyle/>
                    <a:p>
                      <a:pPr algn="ctr" fontAlgn="b"/>
                      <a:r>
                        <a:rPr lang="en-US" sz="2000" u="none" strike="noStrike" dirty="0">
                          <a:effectLst/>
                        </a:rPr>
                        <a:t>1</a:t>
                      </a:r>
                      <a:endParaRPr lang="en-US" sz="2000" b="0" i="0" u="none" strike="noStrike" dirty="0">
                        <a:solidFill>
                          <a:srgbClr val="000000"/>
                        </a:solidFill>
                        <a:effectLst/>
                        <a:latin typeface="Calibri"/>
                      </a:endParaRPr>
                    </a:p>
                  </a:txBody>
                  <a:tcPr marL="7620" marR="7620" marT="7620" marB="0" anchor="b"/>
                </a:tc>
                <a:tc>
                  <a:txBody>
                    <a:bodyPr/>
                    <a:lstStyle/>
                    <a:p>
                      <a:pPr algn="l" fontAlgn="b"/>
                      <a:r>
                        <a:rPr lang="en-US" sz="2000" b="0" i="0" u="none" strike="noStrike" baseline="0" dirty="0">
                          <a:solidFill>
                            <a:schemeClr val="dk1"/>
                          </a:solidFill>
                          <a:effectLst/>
                          <a:latin typeface="+mn-lt"/>
                        </a:rPr>
                        <a:t>sprangletop spp. (10)</a:t>
                      </a:r>
                      <a:endParaRPr lang="en-US" sz="2000" b="0" i="0" u="none" strike="noStrike" dirty="0">
                        <a:solidFill>
                          <a:srgbClr val="000000"/>
                        </a:solidFill>
                        <a:effectLst/>
                        <a:latin typeface="+mn-lt"/>
                      </a:endParaRPr>
                    </a:p>
                  </a:txBody>
                  <a:tcPr marL="7620" marR="7620" marT="7620" marB="0" anchor="b"/>
                </a:tc>
                <a:extLst>
                  <a:ext uri="{0D108BD9-81ED-4DB2-BD59-A6C34878D82A}">
                    <a16:rowId xmlns:a16="http://schemas.microsoft.com/office/drawing/2014/main" val="10002"/>
                  </a:ext>
                </a:extLst>
              </a:tr>
              <a:tr h="373380">
                <a:tc>
                  <a:txBody>
                    <a:bodyPr/>
                    <a:lstStyle/>
                    <a:p>
                      <a:pPr algn="ctr" fontAlgn="b"/>
                      <a:r>
                        <a:rPr lang="en-US" sz="2000" b="0" i="0" u="none" strike="noStrike" dirty="0">
                          <a:solidFill>
                            <a:srgbClr val="000000"/>
                          </a:solidFill>
                          <a:effectLst/>
                          <a:latin typeface="+mn-lt"/>
                        </a:rPr>
                        <a:t>4</a:t>
                      </a:r>
                    </a:p>
                  </a:txBody>
                  <a:tcPr marL="7620" marR="7620" marT="7620" marB="0" anchor="b"/>
                </a:tc>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en-US" sz="2000" b="0" i="0" u="none" strike="noStrike" dirty="0">
                          <a:solidFill>
                            <a:srgbClr val="000000"/>
                          </a:solidFill>
                          <a:effectLst/>
                          <a:latin typeface="+mn-lt"/>
                        </a:rPr>
                        <a:t>red</a:t>
                      </a:r>
                      <a:r>
                        <a:rPr lang="en-US" sz="2000" b="0" i="0" u="none" strike="noStrike" baseline="0" dirty="0">
                          <a:solidFill>
                            <a:srgbClr val="000000"/>
                          </a:solidFill>
                          <a:effectLst/>
                          <a:latin typeface="+mn-lt"/>
                        </a:rPr>
                        <a:t> rice</a:t>
                      </a:r>
                      <a:r>
                        <a:rPr lang="en-US" sz="2000" b="0" i="0" u="none" strike="noStrike" dirty="0">
                          <a:solidFill>
                            <a:srgbClr val="000000"/>
                          </a:solidFill>
                          <a:effectLst/>
                          <a:latin typeface="+mn-lt"/>
                        </a:rPr>
                        <a:t> biotypes (6)</a:t>
                      </a:r>
                    </a:p>
                  </a:txBody>
                  <a:tcPr marL="7620" marR="7620" marT="7620" marB="0" anchor="b"/>
                </a:tc>
                <a:extLst>
                  <a:ext uri="{0D108BD9-81ED-4DB2-BD59-A6C34878D82A}">
                    <a16:rowId xmlns:a16="http://schemas.microsoft.com/office/drawing/2014/main" val="10003"/>
                  </a:ext>
                </a:extLst>
              </a:tr>
            </a:tbl>
          </a:graphicData>
        </a:graphic>
      </p:graphicFrame>
      <p:sp>
        <p:nvSpPr>
          <p:cNvPr id="10" name="TextBox 9"/>
          <p:cNvSpPr txBox="1"/>
          <p:nvPr/>
        </p:nvSpPr>
        <p:spPr>
          <a:xfrm>
            <a:off x="381000" y="4267200"/>
            <a:ext cx="8458200" cy="1661993"/>
          </a:xfrm>
          <a:prstGeom prst="rect">
            <a:avLst/>
          </a:prstGeom>
          <a:noFill/>
        </p:spPr>
        <p:txBody>
          <a:bodyPr wrap="square" rtlCol="0">
            <a:spAutoFit/>
          </a:bodyPr>
          <a:lstStyle/>
          <a:p>
            <a:pPr marL="231775" indent="-231775" algn="l"/>
            <a:r>
              <a:rPr lang="en-US" b="1" dirty="0">
                <a:solidFill>
                  <a:schemeClr val="bg1"/>
                </a:solidFill>
              </a:rPr>
              <a:t>* number of survey respondents who listed the weed species as one of their  top 5 weeds in this crop.</a:t>
            </a:r>
          </a:p>
          <a:p>
            <a:pPr marL="109538" indent="-109538" algn="l">
              <a:buFont typeface="Arial" charset="0"/>
              <a:buChar char="•"/>
            </a:pPr>
            <a:endParaRPr lang="en-US" b="1" dirty="0">
              <a:solidFill>
                <a:schemeClr val="bg1"/>
              </a:solidFill>
            </a:endParaRPr>
          </a:p>
          <a:p>
            <a:pPr marL="109538" indent="-109538" algn="l"/>
            <a:r>
              <a:rPr lang="en-US" sz="1600" dirty="0">
                <a:solidFill>
                  <a:schemeClr val="bg1"/>
                </a:solidFill>
              </a:rPr>
              <a:t>- Echinochloa spp. included barnyardgrass, junglerice and late watergrass.</a:t>
            </a:r>
          </a:p>
          <a:p>
            <a:pPr marL="109538" indent="-109538" algn="l">
              <a:buFontTx/>
              <a:buChar char="-"/>
            </a:pPr>
            <a:r>
              <a:rPr lang="en-US" sz="1600" dirty="0">
                <a:solidFill>
                  <a:schemeClr val="bg1"/>
                </a:solidFill>
              </a:rPr>
              <a:t>Cyperus spp. included rice flatsedge, yellow nutsedge and smallflower umbrella sedge.</a:t>
            </a:r>
          </a:p>
          <a:p>
            <a:pPr marL="109538" indent="-109538" algn="l">
              <a:buFontTx/>
              <a:buChar char="-"/>
            </a:pPr>
            <a:r>
              <a:rPr lang="en-US" sz="1600" dirty="0">
                <a:solidFill>
                  <a:schemeClr val="bg1"/>
                </a:solidFill>
              </a:rPr>
              <a:t>sprangletop spp. included Amazon, bearded and Nealley’s sprangletop.</a:t>
            </a:r>
          </a:p>
        </p:txBody>
      </p:sp>
    </p:spTree>
    <p:extLst>
      <p:ext uri="{BB962C8B-B14F-4D97-AF65-F5344CB8AC3E}">
        <p14:creationId xmlns:p14="http://schemas.microsoft.com/office/powerpoint/2010/main" val="1204600085"/>
      </p:ext>
    </p:extLst>
  </p:cSld>
  <p:clrMapOvr>
    <a:masterClrMapping/>
  </p:clrMapOvr>
  <p:transition spd="slow"/>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ChangeArrowheads="1"/>
          </p:cNvSpPr>
          <p:nvPr/>
        </p:nvSpPr>
        <p:spPr bwMode="auto">
          <a:xfrm>
            <a:off x="685800" y="130175"/>
            <a:ext cx="7772400" cy="1470025"/>
          </a:xfrm>
          <a:prstGeom prst="rect">
            <a:avLst/>
          </a:prstGeom>
          <a:noFill/>
          <a:ln w="9525">
            <a:noFill/>
            <a:miter lim="800000"/>
            <a:headEnd/>
            <a:tailEnd/>
          </a:ln>
        </p:spPr>
        <p:txBody>
          <a:bodyPr anchor="ctr"/>
          <a:lstStyle/>
          <a:p>
            <a:endParaRPr lang="en-US" altLang="en-US" sz="4400" dirty="0">
              <a:solidFill>
                <a:srgbClr val="FFFF00"/>
              </a:solidFill>
            </a:endParaRPr>
          </a:p>
        </p:txBody>
      </p:sp>
      <p:sp>
        <p:nvSpPr>
          <p:cNvPr id="15363" name="Rectangle 7"/>
          <p:cNvSpPr>
            <a:spLocks noChangeArrowheads="1"/>
          </p:cNvSpPr>
          <p:nvPr/>
        </p:nvSpPr>
        <p:spPr bwMode="auto">
          <a:xfrm>
            <a:off x="304800" y="76200"/>
            <a:ext cx="8534400" cy="1097280"/>
          </a:xfrm>
          <a:prstGeom prst="rect">
            <a:avLst/>
          </a:prstGeom>
          <a:noFill/>
          <a:ln w="9525">
            <a:noFill/>
            <a:miter lim="800000"/>
            <a:headEnd/>
            <a:tailEnd/>
          </a:ln>
        </p:spPr>
        <p:txBody>
          <a:bodyPr anchor="ctr"/>
          <a:lstStyle/>
          <a:p>
            <a:r>
              <a:rPr lang="en-US" altLang="en-US" sz="3200" dirty="0">
                <a:solidFill>
                  <a:srgbClr val="FFFF00"/>
                </a:solidFill>
              </a:rPr>
              <a:t>Top 5 Weeds in Sorghum</a:t>
            </a:r>
          </a:p>
          <a:p>
            <a:r>
              <a:rPr lang="en-US" altLang="en-US" sz="2400" dirty="0">
                <a:solidFill>
                  <a:srgbClr val="FFFF00"/>
                </a:solidFill>
              </a:rPr>
              <a:t>(14 survey respondents)</a:t>
            </a:r>
          </a:p>
        </p:txBody>
      </p:sp>
      <p:sp>
        <p:nvSpPr>
          <p:cNvPr id="15364" name="Rectangle 5"/>
          <p:cNvSpPr>
            <a:spLocks noChangeArrowheads="1"/>
          </p:cNvSpPr>
          <p:nvPr/>
        </p:nvSpPr>
        <p:spPr bwMode="auto">
          <a:xfrm>
            <a:off x="0" y="1143000"/>
            <a:ext cx="8235950" cy="76200"/>
          </a:xfrm>
          <a:prstGeom prst="rect">
            <a:avLst/>
          </a:prstGeom>
          <a:gradFill rotWithShape="0">
            <a:gsLst>
              <a:gs pos="0">
                <a:srgbClr val="FFFF00"/>
              </a:gs>
              <a:gs pos="50000">
                <a:srgbClr val="FF9966"/>
              </a:gs>
              <a:gs pos="100000">
                <a:srgbClr val="FFFF00"/>
              </a:gs>
            </a:gsLst>
            <a:lin ang="0" scaled="1"/>
          </a:gradFill>
          <a:ln w="28575">
            <a:solidFill>
              <a:schemeClr val="tx1"/>
            </a:solidFill>
            <a:miter lim="800000"/>
            <a:headEnd/>
            <a:tailEnd/>
          </a:ln>
        </p:spPr>
        <p:txBody>
          <a:bodyPr wrap="none" anchor="ctr"/>
          <a:lstStyle/>
          <a:p>
            <a:endParaRPr lang="en-US" altLang="en-US" dirty="0"/>
          </a:p>
        </p:txBody>
      </p:sp>
      <p:sp>
        <p:nvSpPr>
          <p:cNvPr id="15365" name="TextBox 13"/>
          <p:cNvSpPr txBox="1">
            <a:spLocks noChangeArrowheads="1"/>
          </p:cNvSpPr>
          <p:nvPr/>
        </p:nvSpPr>
        <p:spPr bwMode="auto">
          <a:xfrm>
            <a:off x="1235440" y="1485900"/>
            <a:ext cx="2193560" cy="954107"/>
          </a:xfrm>
          <a:prstGeom prst="rect">
            <a:avLst/>
          </a:prstGeom>
          <a:noFill/>
          <a:ln w="9525">
            <a:noFill/>
            <a:miter lim="800000"/>
            <a:headEnd/>
            <a:tailEnd/>
          </a:ln>
        </p:spPr>
        <p:txBody>
          <a:bodyPr wrap="square">
            <a:spAutoFit/>
          </a:bodyPr>
          <a:lstStyle/>
          <a:p>
            <a:r>
              <a:rPr lang="en-US" altLang="en-US" sz="2800" b="1" u="sng" dirty="0">
                <a:solidFill>
                  <a:srgbClr val="FF6600"/>
                </a:solidFill>
              </a:rPr>
              <a:t>MOST </a:t>
            </a:r>
          </a:p>
          <a:p>
            <a:r>
              <a:rPr lang="en-US" altLang="en-US" sz="2800" b="1" u="sng" dirty="0">
                <a:solidFill>
                  <a:srgbClr val="FF6600"/>
                </a:solidFill>
              </a:rPr>
              <a:t>COMMON</a:t>
            </a:r>
          </a:p>
        </p:txBody>
      </p:sp>
      <p:sp>
        <p:nvSpPr>
          <p:cNvPr id="15366" name="TextBox 13"/>
          <p:cNvSpPr txBox="1">
            <a:spLocks noChangeArrowheads="1"/>
          </p:cNvSpPr>
          <p:nvPr/>
        </p:nvSpPr>
        <p:spPr bwMode="auto">
          <a:xfrm>
            <a:off x="5244039" y="1485900"/>
            <a:ext cx="2977097" cy="954107"/>
          </a:xfrm>
          <a:prstGeom prst="rect">
            <a:avLst/>
          </a:prstGeom>
          <a:noFill/>
          <a:ln w="9525">
            <a:noFill/>
            <a:miter lim="800000"/>
            <a:headEnd/>
            <a:tailEnd/>
          </a:ln>
        </p:spPr>
        <p:txBody>
          <a:bodyPr wrap="none">
            <a:spAutoFit/>
          </a:bodyPr>
          <a:lstStyle/>
          <a:p>
            <a:r>
              <a:rPr lang="en-US" altLang="en-US" sz="2800" b="1" u="sng" dirty="0">
                <a:solidFill>
                  <a:srgbClr val="FF6600"/>
                </a:solidFill>
              </a:rPr>
              <a:t>MOST </a:t>
            </a:r>
          </a:p>
          <a:p>
            <a:r>
              <a:rPr lang="en-US" altLang="en-US" sz="2800" b="1" u="sng" dirty="0">
                <a:solidFill>
                  <a:srgbClr val="FF6600"/>
                </a:solidFill>
              </a:rPr>
              <a:t>TROUBLESOME</a:t>
            </a:r>
          </a:p>
        </p:txBody>
      </p:sp>
      <p:graphicFrame>
        <p:nvGraphicFramePr>
          <p:cNvPr id="2" name="Table 1"/>
          <p:cNvGraphicFramePr>
            <a:graphicFrameLocks noGrp="1"/>
          </p:cNvGraphicFramePr>
          <p:nvPr>
            <p:extLst>
              <p:ext uri="{D42A27DB-BD31-4B8C-83A1-F6EECF244321}">
                <p14:modId xmlns:p14="http://schemas.microsoft.com/office/powerpoint/2010/main" val="2122625125"/>
              </p:ext>
            </p:extLst>
          </p:nvPr>
        </p:nvGraphicFramePr>
        <p:xfrm>
          <a:off x="190500" y="2531447"/>
          <a:ext cx="4305300" cy="1866900"/>
        </p:xfrm>
        <a:graphic>
          <a:graphicData uri="http://schemas.openxmlformats.org/drawingml/2006/table">
            <a:tbl>
              <a:tblPr>
                <a:tableStyleId>{5C22544A-7EE6-4342-B048-85BDC9FD1C3A}</a:tableStyleId>
              </a:tblPr>
              <a:tblGrid>
                <a:gridCol w="571500">
                  <a:extLst>
                    <a:ext uri="{9D8B030D-6E8A-4147-A177-3AD203B41FA5}">
                      <a16:colId xmlns:a16="http://schemas.microsoft.com/office/drawing/2014/main" val="20000"/>
                    </a:ext>
                  </a:extLst>
                </a:gridCol>
                <a:gridCol w="3733800">
                  <a:extLst>
                    <a:ext uri="{9D8B030D-6E8A-4147-A177-3AD203B41FA5}">
                      <a16:colId xmlns:a16="http://schemas.microsoft.com/office/drawing/2014/main" val="20001"/>
                    </a:ext>
                  </a:extLst>
                </a:gridCol>
              </a:tblGrid>
              <a:tr h="373380">
                <a:tc>
                  <a:txBody>
                    <a:bodyPr/>
                    <a:lstStyle/>
                    <a:p>
                      <a:pPr algn="ctr" fontAlgn="b"/>
                      <a:r>
                        <a:rPr lang="en-US" sz="2000" u="none" strike="noStrike" dirty="0">
                          <a:effectLst/>
                          <a:latin typeface="+mn-lt"/>
                        </a:rPr>
                        <a:t>1</a:t>
                      </a:r>
                      <a:endParaRPr lang="en-US" sz="2000" b="0" i="0" u="none" strike="noStrike" dirty="0">
                        <a:solidFill>
                          <a:srgbClr val="000000"/>
                        </a:solidFill>
                        <a:effectLst/>
                        <a:latin typeface="+mn-lt"/>
                      </a:endParaRPr>
                    </a:p>
                  </a:txBody>
                  <a:tcPr marL="7620" marR="7620" marT="7620" marB="0" anchor="b">
                    <a:solidFill>
                      <a:schemeClr val="bg1"/>
                    </a:solidFill>
                  </a:tcPr>
                </a:tc>
                <a:tc>
                  <a:txBody>
                    <a:bodyPr/>
                    <a:lstStyle/>
                    <a:p>
                      <a:pPr algn="l" fontAlgn="b"/>
                      <a:r>
                        <a:rPr lang="en-US" sz="2000" b="0" i="0" u="none" strike="noStrike" baseline="0" dirty="0">
                          <a:solidFill>
                            <a:schemeClr val="tx1"/>
                          </a:solidFill>
                          <a:effectLst/>
                          <a:latin typeface="+mn-lt"/>
                        </a:rPr>
                        <a:t>crabgrass spp. (10)*</a:t>
                      </a:r>
                    </a:p>
                  </a:txBody>
                  <a:tcPr marL="7620" marR="7620" marT="7620" marB="0" anchor="b">
                    <a:solidFill>
                      <a:schemeClr val="bg1"/>
                    </a:solidFill>
                  </a:tcPr>
                </a:tc>
                <a:extLst>
                  <a:ext uri="{0D108BD9-81ED-4DB2-BD59-A6C34878D82A}">
                    <a16:rowId xmlns:a16="http://schemas.microsoft.com/office/drawing/2014/main" val="10000"/>
                  </a:ext>
                </a:extLst>
              </a:tr>
              <a:tr h="373380">
                <a:tc>
                  <a:txBody>
                    <a:bodyPr/>
                    <a:lstStyle/>
                    <a:p>
                      <a:pPr algn="ctr" fontAlgn="b"/>
                      <a:r>
                        <a:rPr lang="en-US" sz="2000" u="none" strike="noStrike" dirty="0">
                          <a:effectLst/>
                          <a:latin typeface="+mn-lt"/>
                        </a:rPr>
                        <a:t>2</a:t>
                      </a:r>
                      <a:endParaRPr lang="en-US" sz="2000" b="0" i="0" u="none" strike="noStrike" dirty="0">
                        <a:solidFill>
                          <a:srgbClr val="000000"/>
                        </a:solidFill>
                        <a:effectLst/>
                        <a:latin typeface="+mn-lt"/>
                      </a:endParaRPr>
                    </a:p>
                  </a:txBody>
                  <a:tcPr marL="7620" marR="7620" marT="7620" marB="0" anchor="b">
                    <a:solidFill>
                      <a:schemeClr val="bg1"/>
                    </a:solidFill>
                  </a:tcPr>
                </a:tc>
                <a:tc>
                  <a:txBody>
                    <a:bodyPr/>
                    <a:lstStyle/>
                    <a:p>
                      <a:pPr algn="l" fontAlgn="b"/>
                      <a:r>
                        <a:rPr lang="en-US" sz="2000" b="0" i="0" u="none" strike="noStrike" baseline="0" dirty="0">
                          <a:solidFill>
                            <a:schemeClr val="dk1"/>
                          </a:solidFill>
                          <a:effectLst/>
                          <a:latin typeface="+mn-lt"/>
                        </a:rPr>
                        <a:t>Urochloa spp. (9)</a:t>
                      </a:r>
                      <a:endParaRPr lang="en-US" sz="2000" b="0" i="0" u="none" strike="noStrike" dirty="0">
                        <a:solidFill>
                          <a:srgbClr val="000000"/>
                        </a:solidFill>
                        <a:effectLst/>
                        <a:latin typeface="+mn-lt"/>
                      </a:endParaRPr>
                    </a:p>
                  </a:txBody>
                  <a:tcPr marL="7620" marR="7620" marT="7620" marB="0" anchor="b">
                    <a:solidFill>
                      <a:schemeClr val="bg1"/>
                    </a:solidFill>
                  </a:tcPr>
                </a:tc>
                <a:extLst>
                  <a:ext uri="{0D108BD9-81ED-4DB2-BD59-A6C34878D82A}">
                    <a16:rowId xmlns:a16="http://schemas.microsoft.com/office/drawing/2014/main" val="10001"/>
                  </a:ext>
                </a:extLst>
              </a:tr>
              <a:tr h="373380">
                <a:tc>
                  <a:txBody>
                    <a:bodyPr/>
                    <a:lstStyle/>
                    <a:p>
                      <a:pPr algn="ctr" fontAlgn="b"/>
                      <a:r>
                        <a:rPr lang="en-US" sz="2000" u="none" strike="noStrike" dirty="0">
                          <a:effectLst/>
                          <a:latin typeface="+mn-lt"/>
                        </a:rPr>
                        <a:t>3</a:t>
                      </a:r>
                      <a:endParaRPr lang="en-US" sz="2000" b="0" i="0" u="none" strike="noStrike" dirty="0">
                        <a:solidFill>
                          <a:srgbClr val="000000"/>
                        </a:solidFill>
                        <a:effectLst/>
                        <a:latin typeface="+mn-lt"/>
                      </a:endParaRPr>
                    </a:p>
                  </a:txBody>
                  <a:tcPr marL="7620" marR="7620" marT="7620" marB="0" anchor="b">
                    <a:solidFill>
                      <a:schemeClr val="bg1"/>
                    </a:solidFill>
                  </a:tcPr>
                </a:tc>
                <a:tc>
                  <a:txBody>
                    <a:bodyPr/>
                    <a:lstStyle/>
                    <a:p>
                      <a:pPr algn="l" fontAlgn="b"/>
                      <a:r>
                        <a:rPr lang="en-US" sz="2000" b="0" i="0" u="none" strike="noStrike" baseline="0" dirty="0">
                          <a:solidFill>
                            <a:schemeClr val="dk1"/>
                          </a:solidFill>
                          <a:effectLst/>
                          <a:latin typeface="+mn-lt"/>
                        </a:rPr>
                        <a:t>Palmer amaranth (8)</a:t>
                      </a:r>
                      <a:endParaRPr lang="en-US" sz="2000" b="0" i="0" u="none" strike="noStrike" dirty="0">
                        <a:solidFill>
                          <a:srgbClr val="000000"/>
                        </a:solidFill>
                        <a:effectLst/>
                        <a:latin typeface="+mn-lt"/>
                      </a:endParaRPr>
                    </a:p>
                  </a:txBody>
                  <a:tcPr marL="7620" marR="7620" marT="7620" marB="0" anchor="b">
                    <a:solidFill>
                      <a:schemeClr val="bg1"/>
                    </a:solidFill>
                  </a:tcPr>
                </a:tc>
                <a:extLst>
                  <a:ext uri="{0D108BD9-81ED-4DB2-BD59-A6C34878D82A}">
                    <a16:rowId xmlns:a16="http://schemas.microsoft.com/office/drawing/2014/main" val="10002"/>
                  </a:ext>
                </a:extLst>
              </a:tr>
              <a:tr h="373380">
                <a:tc>
                  <a:txBody>
                    <a:bodyPr/>
                    <a:lstStyle/>
                    <a:p>
                      <a:pPr algn="ctr" fontAlgn="b"/>
                      <a:r>
                        <a:rPr lang="en-US" sz="2000" u="none" strike="noStrike" dirty="0">
                          <a:effectLst/>
                          <a:latin typeface="+mn-lt"/>
                        </a:rPr>
                        <a:t>3</a:t>
                      </a:r>
                      <a:endParaRPr lang="en-US" sz="2000" b="0" i="0" u="none" strike="noStrike" dirty="0">
                        <a:solidFill>
                          <a:srgbClr val="000000"/>
                        </a:solidFill>
                        <a:effectLst/>
                        <a:latin typeface="+mn-lt"/>
                      </a:endParaRPr>
                    </a:p>
                  </a:txBody>
                  <a:tcPr marL="7620" marR="7620" marT="7620" marB="0" anchor="b">
                    <a:solidFill>
                      <a:schemeClr val="bg1"/>
                    </a:solidFill>
                  </a:tcPr>
                </a:tc>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en-US" sz="2000" b="0" i="0" u="none" strike="noStrike" baseline="0" dirty="0">
                          <a:solidFill>
                            <a:schemeClr val="dk1"/>
                          </a:solidFill>
                          <a:effectLst/>
                          <a:latin typeface="+mn-lt"/>
                        </a:rPr>
                        <a:t>morningglory spp. (8)</a:t>
                      </a:r>
                      <a:endParaRPr lang="en-US" sz="2000" b="0" i="0" u="none" strike="noStrike" dirty="0">
                        <a:solidFill>
                          <a:srgbClr val="000000"/>
                        </a:solidFill>
                        <a:effectLst/>
                        <a:latin typeface="+mn-lt"/>
                      </a:endParaRPr>
                    </a:p>
                  </a:txBody>
                  <a:tcPr marL="7620" marR="7620" marT="7620" marB="0" anchor="b">
                    <a:solidFill>
                      <a:schemeClr val="bg1"/>
                    </a:solidFill>
                  </a:tcPr>
                </a:tc>
                <a:extLst>
                  <a:ext uri="{0D108BD9-81ED-4DB2-BD59-A6C34878D82A}">
                    <a16:rowId xmlns:a16="http://schemas.microsoft.com/office/drawing/2014/main" val="10003"/>
                  </a:ext>
                </a:extLst>
              </a:tr>
              <a:tr h="373380">
                <a:tc>
                  <a:txBody>
                    <a:bodyPr/>
                    <a:lstStyle/>
                    <a:p>
                      <a:pPr algn="ctr" fontAlgn="b"/>
                      <a:r>
                        <a:rPr lang="en-US" sz="2000" b="0" i="0" u="none" strike="noStrike" dirty="0">
                          <a:solidFill>
                            <a:srgbClr val="000000"/>
                          </a:solidFill>
                          <a:effectLst/>
                          <a:latin typeface="+mn-lt"/>
                        </a:rPr>
                        <a:t>5</a:t>
                      </a:r>
                    </a:p>
                  </a:txBody>
                  <a:tcPr marL="7620" marR="7620" marT="7620" marB="0" anchor="b">
                    <a:solidFill>
                      <a:schemeClr val="bg1"/>
                    </a:solidFill>
                  </a:tcPr>
                </a:tc>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en-US" sz="2000" b="0" i="0" u="none" strike="noStrike" dirty="0">
                          <a:solidFill>
                            <a:srgbClr val="000000"/>
                          </a:solidFill>
                          <a:effectLst/>
                          <a:latin typeface="+mn-lt"/>
                        </a:rPr>
                        <a:t>johnsongrass (7)</a:t>
                      </a:r>
                    </a:p>
                  </a:txBody>
                  <a:tcPr marL="7620" marR="7620" marT="7620" marB="0" anchor="b">
                    <a:solidFill>
                      <a:schemeClr val="bg1"/>
                    </a:solidFill>
                  </a:tcPr>
                </a:tc>
                <a:extLst>
                  <a:ext uri="{0D108BD9-81ED-4DB2-BD59-A6C34878D82A}">
                    <a16:rowId xmlns:a16="http://schemas.microsoft.com/office/drawing/2014/main" val="10004"/>
                  </a:ext>
                </a:extLst>
              </a:tr>
            </a:tbl>
          </a:graphicData>
        </a:graphic>
      </p:graphicFrame>
      <p:graphicFrame>
        <p:nvGraphicFramePr>
          <p:cNvPr id="9" name="Table 8"/>
          <p:cNvGraphicFramePr>
            <a:graphicFrameLocks noGrp="1"/>
          </p:cNvGraphicFramePr>
          <p:nvPr>
            <p:extLst>
              <p:ext uri="{D42A27DB-BD31-4B8C-83A1-F6EECF244321}">
                <p14:modId xmlns:p14="http://schemas.microsoft.com/office/powerpoint/2010/main" val="1992450244"/>
              </p:ext>
            </p:extLst>
          </p:nvPr>
        </p:nvGraphicFramePr>
        <p:xfrm>
          <a:off x="4686300" y="2552700"/>
          <a:ext cx="4305300" cy="1866900"/>
        </p:xfrm>
        <a:graphic>
          <a:graphicData uri="http://schemas.openxmlformats.org/drawingml/2006/table">
            <a:tbl>
              <a:tblPr>
                <a:tableStyleId>{5C22544A-7EE6-4342-B048-85BDC9FD1C3A}</a:tableStyleId>
              </a:tblPr>
              <a:tblGrid>
                <a:gridCol w="571500">
                  <a:extLst>
                    <a:ext uri="{9D8B030D-6E8A-4147-A177-3AD203B41FA5}">
                      <a16:colId xmlns:a16="http://schemas.microsoft.com/office/drawing/2014/main" val="20000"/>
                    </a:ext>
                  </a:extLst>
                </a:gridCol>
                <a:gridCol w="3733800">
                  <a:extLst>
                    <a:ext uri="{9D8B030D-6E8A-4147-A177-3AD203B41FA5}">
                      <a16:colId xmlns:a16="http://schemas.microsoft.com/office/drawing/2014/main" val="20001"/>
                    </a:ext>
                  </a:extLst>
                </a:gridCol>
              </a:tblGrid>
              <a:tr h="373380">
                <a:tc>
                  <a:txBody>
                    <a:bodyPr/>
                    <a:lstStyle/>
                    <a:p>
                      <a:pPr algn="ctr" fontAlgn="b"/>
                      <a:r>
                        <a:rPr lang="en-US" sz="2000" u="none" strike="noStrike" dirty="0">
                          <a:effectLst/>
                          <a:latin typeface="+mn-lt"/>
                        </a:rPr>
                        <a:t>1</a:t>
                      </a:r>
                      <a:endParaRPr lang="en-US" sz="2000" b="0" i="0" u="none" strike="noStrike" dirty="0">
                        <a:solidFill>
                          <a:srgbClr val="000000"/>
                        </a:solidFill>
                        <a:effectLst/>
                        <a:latin typeface="+mn-lt"/>
                      </a:endParaRPr>
                    </a:p>
                  </a:txBody>
                  <a:tcPr marL="7620" marR="7620" marT="7620" marB="0" anchor="b">
                    <a:solidFill>
                      <a:schemeClr val="bg1"/>
                    </a:solidFill>
                  </a:tcPr>
                </a:tc>
                <a:tc>
                  <a:txBody>
                    <a:bodyPr/>
                    <a:lstStyle/>
                    <a:p>
                      <a:pPr algn="l" fontAlgn="b"/>
                      <a:r>
                        <a:rPr lang="en-US" sz="2000" b="0" i="0" u="none" strike="noStrike" baseline="0" dirty="0">
                          <a:solidFill>
                            <a:schemeClr val="dk1"/>
                          </a:solidFill>
                          <a:effectLst/>
                          <a:latin typeface="+mn-lt"/>
                        </a:rPr>
                        <a:t>Urochloa spp. (10)*</a:t>
                      </a:r>
                      <a:endParaRPr lang="en-US" sz="2000" b="0" i="0" u="none" strike="noStrike" dirty="0">
                        <a:solidFill>
                          <a:srgbClr val="000000"/>
                        </a:solidFill>
                        <a:effectLst/>
                        <a:latin typeface="+mn-lt"/>
                      </a:endParaRPr>
                    </a:p>
                  </a:txBody>
                  <a:tcPr marL="7620" marR="7620" marT="7620" marB="0" anchor="b">
                    <a:solidFill>
                      <a:schemeClr val="bg1"/>
                    </a:solidFill>
                  </a:tcPr>
                </a:tc>
                <a:extLst>
                  <a:ext uri="{0D108BD9-81ED-4DB2-BD59-A6C34878D82A}">
                    <a16:rowId xmlns:a16="http://schemas.microsoft.com/office/drawing/2014/main" val="10000"/>
                  </a:ext>
                </a:extLst>
              </a:tr>
              <a:tr h="373380">
                <a:tc>
                  <a:txBody>
                    <a:bodyPr/>
                    <a:lstStyle/>
                    <a:p>
                      <a:pPr algn="ctr" fontAlgn="b"/>
                      <a:r>
                        <a:rPr lang="en-US" sz="2000" u="none" strike="noStrike" dirty="0">
                          <a:effectLst/>
                          <a:latin typeface="+mn-lt"/>
                        </a:rPr>
                        <a:t>2</a:t>
                      </a:r>
                      <a:endParaRPr lang="en-US" sz="2000" b="0" i="0" u="none" strike="noStrike" dirty="0">
                        <a:solidFill>
                          <a:srgbClr val="000000"/>
                        </a:solidFill>
                        <a:effectLst/>
                        <a:latin typeface="+mn-lt"/>
                      </a:endParaRPr>
                    </a:p>
                  </a:txBody>
                  <a:tcPr marL="7620" marR="7620" marT="7620" marB="0" anchor="b">
                    <a:solidFill>
                      <a:schemeClr val="bg1"/>
                    </a:solidFill>
                  </a:tcPr>
                </a:tc>
                <a:tc>
                  <a:txBody>
                    <a:bodyPr/>
                    <a:lstStyle/>
                    <a:p>
                      <a:pPr algn="l" fontAlgn="b"/>
                      <a:r>
                        <a:rPr lang="en-US" sz="2000" b="0" i="0" u="none" strike="noStrike" baseline="0" dirty="0">
                          <a:solidFill>
                            <a:schemeClr val="dk1"/>
                          </a:solidFill>
                          <a:effectLst/>
                          <a:latin typeface="+mn-lt"/>
                        </a:rPr>
                        <a:t>johnsongrass (8)</a:t>
                      </a:r>
                      <a:endParaRPr lang="en-US" sz="2000" b="0" i="0" u="none" strike="noStrike" dirty="0">
                        <a:solidFill>
                          <a:srgbClr val="000000"/>
                        </a:solidFill>
                        <a:effectLst/>
                        <a:latin typeface="+mn-lt"/>
                      </a:endParaRPr>
                    </a:p>
                  </a:txBody>
                  <a:tcPr marL="7620" marR="7620" marT="7620" marB="0" anchor="b">
                    <a:solidFill>
                      <a:schemeClr val="bg1"/>
                    </a:solidFill>
                  </a:tcPr>
                </a:tc>
                <a:extLst>
                  <a:ext uri="{0D108BD9-81ED-4DB2-BD59-A6C34878D82A}">
                    <a16:rowId xmlns:a16="http://schemas.microsoft.com/office/drawing/2014/main" val="10001"/>
                  </a:ext>
                </a:extLst>
              </a:tr>
              <a:tr h="373380">
                <a:tc>
                  <a:txBody>
                    <a:bodyPr/>
                    <a:lstStyle/>
                    <a:p>
                      <a:pPr algn="ctr" fontAlgn="b"/>
                      <a:r>
                        <a:rPr lang="en-US" sz="2000" b="0" i="0" u="none" strike="noStrike" dirty="0">
                          <a:solidFill>
                            <a:schemeClr val="dk1"/>
                          </a:solidFill>
                          <a:effectLst/>
                          <a:latin typeface="+mn-lt"/>
                        </a:rPr>
                        <a:t>2</a:t>
                      </a:r>
                      <a:endParaRPr lang="en-US" sz="2000" b="0" i="0" u="none" strike="noStrike" dirty="0">
                        <a:solidFill>
                          <a:srgbClr val="000000"/>
                        </a:solidFill>
                        <a:effectLst/>
                        <a:latin typeface="+mn-lt"/>
                      </a:endParaRPr>
                    </a:p>
                  </a:txBody>
                  <a:tcPr marL="7620" marR="7620" marT="7620" marB="0" anchor="b">
                    <a:solidFill>
                      <a:schemeClr val="bg1"/>
                    </a:solidFill>
                  </a:tcPr>
                </a:tc>
                <a:tc>
                  <a:txBody>
                    <a:bodyPr/>
                    <a:lstStyle/>
                    <a:p>
                      <a:pPr algn="l" fontAlgn="b"/>
                      <a:r>
                        <a:rPr lang="en-US" sz="2000" b="0" i="0" u="none" strike="noStrike" baseline="0" dirty="0">
                          <a:solidFill>
                            <a:schemeClr val="dk1"/>
                          </a:solidFill>
                          <a:effectLst/>
                          <a:latin typeface="+mn-lt"/>
                        </a:rPr>
                        <a:t>Palmer amaranth (8)</a:t>
                      </a:r>
                      <a:endParaRPr lang="en-US" sz="2000" b="0" i="0" u="none" strike="noStrike" dirty="0">
                        <a:solidFill>
                          <a:srgbClr val="000000"/>
                        </a:solidFill>
                        <a:effectLst/>
                        <a:latin typeface="+mn-lt"/>
                      </a:endParaRPr>
                    </a:p>
                  </a:txBody>
                  <a:tcPr marL="7620" marR="7620" marT="7620" marB="0" anchor="b">
                    <a:solidFill>
                      <a:schemeClr val="bg1"/>
                    </a:solidFill>
                  </a:tcPr>
                </a:tc>
                <a:extLst>
                  <a:ext uri="{0D108BD9-81ED-4DB2-BD59-A6C34878D82A}">
                    <a16:rowId xmlns:a16="http://schemas.microsoft.com/office/drawing/2014/main" val="10002"/>
                  </a:ext>
                </a:extLst>
              </a:tr>
              <a:tr h="373380">
                <a:tc>
                  <a:txBody>
                    <a:bodyPr/>
                    <a:lstStyle/>
                    <a:p>
                      <a:pPr algn="ctr" fontAlgn="b"/>
                      <a:r>
                        <a:rPr lang="en-US" sz="2000" b="0" i="0" u="none" strike="noStrike" dirty="0">
                          <a:solidFill>
                            <a:srgbClr val="000000"/>
                          </a:solidFill>
                          <a:effectLst/>
                          <a:latin typeface="+mn-lt"/>
                        </a:rPr>
                        <a:t>2</a:t>
                      </a:r>
                    </a:p>
                  </a:txBody>
                  <a:tcPr marL="7620" marR="7620" marT="7620" marB="0" anchor="b">
                    <a:solidFill>
                      <a:schemeClr val="bg1"/>
                    </a:solidFill>
                  </a:tcPr>
                </a:tc>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en-US" sz="2000" b="0" i="0" u="none" strike="noStrike" baseline="0" dirty="0">
                          <a:solidFill>
                            <a:schemeClr val="dk1"/>
                          </a:solidFill>
                          <a:effectLst/>
                          <a:latin typeface="+mn-lt"/>
                        </a:rPr>
                        <a:t>morningglory spp. (8)</a:t>
                      </a:r>
                      <a:endParaRPr lang="en-US" sz="2000" b="0" i="0" u="none" strike="noStrike" dirty="0">
                        <a:solidFill>
                          <a:srgbClr val="000000"/>
                        </a:solidFill>
                        <a:effectLst/>
                        <a:latin typeface="+mn-lt"/>
                      </a:endParaRPr>
                    </a:p>
                  </a:txBody>
                  <a:tcPr marL="7620" marR="7620" marT="7620" marB="0" anchor="b">
                    <a:solidFill>
                      <a:schemeClr val="bg1"/>
                    </a:solidFill>
                  </a:tcPr>
                </a:tc>
                <a:extLst>
                  <a:ext uri="{0D108BD9-81ED-4DB2-BD59-A6C34878D82A}">
                    <a16:rowId xmlns:a16="http://schemas.microsoft.com/office/drawing/2014/main" val="10003"/>
                  </a:ext>
                </a:extLst>
              </a:tr>
              <a:tr h="373380">
                <a:tc>
                  <a:txBody>
                    <a:bodyPr/>
                    <a:lstStyle/>
                    <a:p>
                      <a:pPr algn="ctr" fontAlgn="b"/>
                      <a:r>
                        <a:rPr lang="en-US" sz="2000" u="none" strike="noStrike" dirty="0">
                          <a:effectLst/>
                          <a:latin typeface="+mn-lt"/>
                        </a:rPr>
                        <a:t>5</a:t>
                      </a:r>
                      <a:endParaRPr lang="en-US" sz="2000" b="0" i="0" u="none" strike="noStrike" dirty="0">
                        <a:solidFill>
                          <a:srgbClr val="000000"/>
                        </a:solidFill>
                        <a:effectLst/>
                        <a:latin typeface="+mn-lt"/>
                      </a:endParaRPr>
                    </a:p>
                  </a:txBody>
                  <a:tcPr marL="7620" marR="7620" marT="7620" marB="0" anchor="b">
                    <a:solidFill>
                      <a:schemeClr val="bg1"/>
                    </a:solidFill>
                  </a:tcPr>
                </a:tc>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en-US" sz="2000" b="0" i="0" u="none" strike="noStrike" dirty="0">
                          <a:solidFill>
                            <a:srgbClr val="000000"/>
                          </a:solidFill>
                          <a:effectLst/>
                          <a:latin typeface="+mn-lt"/>
                        </a:rPr>
                        <a:t>Tie among 4</a:t>
                      </a:r>
                      <a:r>
                        <a:rPr lang="en-US" sz="2000" b="0" i="0" u="none" strike="noStrike" baseline="0" dirty="0">
                          <a:solidFill>
                            <a:srgbClr val="000000"/>
                          </a:solidFill>
                          <a:effectLst/>
                          <a:latin typeface="+mn-lt"/>
                        </a:rPr>
                        <a:t> species</a:t>
                      </a:r>
                      <a:r>
                        <a:rPr lang="en-US" sz="2000" b="0" i="0" u="none" strike="noStrike" dirty="0">
                          <a:solidFill>
                            <a:srgbClr val="000000"/>
                          </a:solidFill>
                          <a:effectLst/>
                          <a:latin typeface="+mn-lt"/>
                        </a:rPr>
                        <a:t> (4)</a:t>
                      </a:r>
                    </a:p>
                  </a:txBody>
                  <a:tcPr marL="7620" marR="7620" marT="7620" marB="0" anchor="b">
                    <a:solidFill>
                      <a:schemeClr val="bg1"/>
                    </a:solidFill>
                  </a:tcPr>
                </a:tc>
                <a:extLst>
                  <a:ext uri="{0D108BD9-81ED-4DB2-BD59-A6C34878D82A}">
                    <a16:rowId xmlns:a16="http://schemas.microsoft.com/office/drawing/2014/main" val="10004"/>
                  </a:ext>
                </a:extLst>
              </a:tr>
            </a:tbl>
          </a:graphicData>
        </a:graphic>
      </p:graphicFrame>
      <p:sp>
        <p:nvSpPr>
          <p:cNvPr id="11" name="TextBox 10"/>
          <p:cNvSpPr txBox="1"/>
          <p:nvPr/>
        </p:nvSpPr>
        <p:spPr>
          <a:xfrm>
            <a:off x="381000" y="4738807"/>
            <a:ext cx="8458200" cy="1661993"/>
          </a:xfrm>
          <a:prstGeom prst="rect">
            <a:avLst/>
          </a:prstGeom>
          <a:noFill/>
        </p:spPr>
        <p:txBody>
          <a:bodyPr wrap="square" rtlCol="0">
            <a:spAutoFit/>
          </a:bodyPr>
          <a:lstStyle/>
          <a:p>
            <a:pPr marL="231775" indent="-231775" algn="l"/>
            <a:r>
              <a:rPr lang="en-US" b="1" dirty="0">
                <a:solidFill>
                  <a:schemeClr val="bg1"/>
                </a:solidFill>
              </a:rPr>
              <a:t>* number of survey respondents who listed the weed species as one of their  top 5 weeds in this crop.</a:t>
            </a:r>
          </a:p>
          <a:p>
            <a:pPr marL="109538" indent="-109538" algn="l">
              <a:buFont typeface="Arial" charset="0"/>
              <a:buChar char="•"/>
            </a:pPr>
            <a:endParaRPr lang="en-US" b="1" dirty="0">
              <a:solidFill>
                <a:schemeClr val="bg1"/>
              </a:solidFill>
            </a:endParaRPr>
          </a:p>
          <a:p>
            <a:pPr algn="l"/>
            <a:r>
              <a:rPr lang="en-US" sz="1600" dirty="0">
                <a:solidFill>
                  <a:schemeClr val="bg1"/>
                </a:solidFill>
              </a:rPr>
              <a:t>- crabgrass spp. included large crabgrass.</a:t>
            </a:r>
          </a:p>
          <a:p>
            <a:pPr algn="l"/>
            <a:r>
              <a:rPr lang="en-US" sz="1600" dirty="0">
                <a:solidFill>
                  <a:schemeClr val="bg1"/>
                </a:solidFill>
              </a:rPr>
              <a:t>- Urochloa spp. included broadleaf signalgrass and Texas and browntop millet.</a:t>
            </a:r>
          </a:p>
          <a:p>
            <a:pPr marL="109538" indent="-109538" algn="l">
              <a:buFontTx/>
              <a:buChar char="-"/>
            </a:pPr>
            <a:r>
              <a:rPr lang="en-US" sz="1600" dirty="0">
                <a:solidFill>
                  <a:schemeClr val="bg1"/>
                </a:solidFill>
              </a:rPr>
              <a:t>morningglory spp. included ivyleaf and pitted morningglory.</a:t>
            </a:r>
          </a:p>
        </p:txBody>
      </p:sp>
    </p:spTree>
    <p:extLst>
      <p:ext uri="{BB962C8B-B14F-4D97-AF65-F5344CB8AC3E}">
        <p14:creationId xmlns:p14="http://schemas.microsoft.com/office/powerpoint/2010/main" val="1204600085"/>
      </p:ext>
    </p:extLst>
  </p:cSld>
  <p:clrMapOvr>
    <a:masterClrMapping/>
  </p:clrMapOvr>
  <p:transition spd="slow"/>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ChangeArrowheads="1"/>
          </p:cNvSpPr>
          <p:nvPr/>
        </p:nvSpPr>
        <p:spPr bwMode="auto">
          <a:xfrm>
            <a:off x="685800" y="-76200"/>
            <a:ext cx="7772400" cy="1470025"/>
          </a:xfrm>
          <a:prstGeom prst="rect">
            <a:avLst/>
          </a:prstGeom>
          <a:noFill/>
          <a:ln w="9525">
            <a:noFill/>
            <a:miter lim="800000"/>
            <a:headEnd/>
            <a:tailEnd/>
          </a:ln>
        </p:spPr>
        <p:txBody>
          <a:bodyPr anchor="ctr"/>
          <a:lstStyle/>
          <a:p>
            <a:endParaRPr lang="en-US" altLang="en-US" sz="4400" dirty="0">
              <a:solidFill>
                <a:srgbClr val="FFFF00"/>
              </a:solidFill>
            </a:endParaRPr>
          </a:p>
        </p:txBody>
      </p:sp>
      <p:sp>
        <p:nvSpPr>
          <p:cNvPr id="15363" name="Rectangle 7"/>
          <p:cNvSpPr>
            <a:spLocks noChangeArrowheads="1"/>
          </p:cNvSpPr>
          <p:nvPr/>
        </p:nvSpPr>
        <p:spPr bwMode="auto">
          <a:xfrm>
            <a:off x="304800" y="76200"/>
            <a:ext cx="8534400" cy="1097280"/>
          </a:xfrm>
          <a:prstGeom prst="rect">
            <a:avLst/>
          </a:prstGeom>
          <a:noFill/>
          <a:ln w="9525">
            <a:noFill/>
            <a:miter lim="800000"/>
            <a:headEnd/>
            <a:tailEnd/>
          </a:ln>
        </p:spPr>
        <p:txBody>
          <a:bodyPr anchor="ctr"/>
          <a:lstStyle/>
          <a:p>
            <a:r>
              <a:rPr lang="en-US" altLang="en-US" sz="3200" dirty="0">
                <a:solidFill>
                  <a:srgbClr val="FFFF00"/>
                </a:solidFill>
              </a:rPr>
              <a:t>Top 5 Weeds in Spring Cereal Grains</a:t>
            </a:r>
          </a:p>
          <a:p>
            <a:r>
              <a:rPr lang="en-US" altLang="en-US" sz="2400" dirty="0">
                <a:solidFill>
                  <a:srgbClr val="FFFF00"/>
                </a:solidFill>
              </a:rPr>
              <a:t>(20 survey respondents)</a:t>
            </a:r>
          </a:p>
        </p:txBody>
      </p:sp>
      <p:sp>
        <p:nvSpPr>
          <p:cNvPr id="15364" name="Rectangle 5"/>
          <p:cNvSpPr>
            <a:spLocks noChangeArrowheads="1"/>
          </p:cNvSpPr>
          <p:nvPr/>
        </p:nvSpPr>
        <p:spPr bwMode="auto">
          <a:xfrm>
            <a:off x="0" y="1143000"/>
            <a:ext cx="8235950" cy="76200"/>
          </a:xfrm>
          <a:prstGeom prst="rect">
            <a:avLst/>
          </a:prstGeom>
          <a:gradFill rotWithShape="0">
            <a:gsLst>
              <a:gs pos="0">
                <a:srgbClr val="FFFF00"/>
              </a:gs>
              <a:gs pos="50000">
                <a:srgbClr val="FF9966"/>
              </a:gs>
              <a:gs pos="100000">
                <a:srgbClr val="FFFF00"/>
              </a:gs>
            </a:gsLst>
            <a:lin ang="0" scaled="1"/>
          </a:gradFill>
          <a:ln w="28575">
            <a:solidFill>
              <a:schemeClr val="tx1"/>
            </a:solidFill>
            <a:miter lim="800000"/>
            <a:headEnd/>
            <a:tailEnd/>
          </a:ln>
        </p:spPr>
        <p:txBody>
          <a:bodyPr wrap="none" anchor="ctr"/>
          <a:lstStyle/>
          <a:p>
            <a:endParaRPr lang="en-US" altLang="en-US" dirty="0"/>
          </a:p>
        </p:txBody>
      </p:sp>
      <p:sp>
        <p:nvSpPr>
          <p:cNvPr id="15365" name="TextBox 13"/>
          <p:cNvSpPr txBox="1">
            <a:spLocks noChangeArrowheads="1"/>
          </p:cNvSpPr>
          <p:nvPr/>
        </p:nvSpPr>
        <p:spPr bwMode="auto">
          <a:xfrm>
            <a:off x="1235440" y="1501775"/>
            <a:ext cx="2193560" cy="954107"/>
          </a:xfrm>
          <a:prstGeom prst="rect">
            <a:avLst/>
          </a:prstGeom>
          <a:noFill/>
          <a:ln w="9525">
            <a:noFill/>
            <a:miter lim="800000"/>
            <a:headEnd/>
            <a:tailEnd/>
          </a:ln>
        </p:spPr>
        <p:txBody>
          <a:bodyPr wrap="square">
            <a:spAutoFit/>
          </a:bodyPr>
          <a:lstStyle/>
          <a:p>
            <a:r>
              <a:rPr lang="en-US" altLang="en-US" sz="2800" b="1" u="sng" dirty="0">
                <a:solidFill>
                  <a:srgbClr val="FF6600"/>
                </a:solidFill>
              </a:rPr>
              <a:t>MOST </a:t>
            </a:r>
          </a:p>
          <a:p>
            <a:r>
              <a:rPr lang="en-US" altLang="en-US" sz="2800" b="1" u="sng" dirty="0">
                <a:solidFill>
                  <a:srgbClr val="FF6600"/>
                </a:solidFill>
              </a:rPr>
              <a:t>COMMON</a:t>
            </a:r>
          </a:p>
        </p:txBody>
      </p:sp>
      <p:sp>
        <p:nvSpPr>
          <p:cNvPr id="15366" name="TextBox 13"/>
          <p:cNvSpPr txBox="1">
            <a:spLocks noChangeArrowheads="1"/>
          </p:cNvSpPr>
          <p:nvPr/>
        </p:nvSpPr>
        <p:spPr bwMode="auto">
          <a:xfrm>
            <a:off x="5244039" y="1501775"/>
            <a:ext cx="2977097" cy="954107"/>
          </a:xfrm>
          <a:prstGeom prst="rect">
            <a:avLst/>
          </a:prstGeom>
          <a:noFill/>
          <a:ln w="9525">
            <a:noFill/>
            <a:miter lim="800000"/>
            <a:headEnd/>
            <a:tailEnd/>
          </a:ln>
        </p:spPr>
        <p:txBody>
          <a:bodyPr wrap="none">
            <a:spAutoFit/>
          </a:bodyPr>
          <a:lstStyle/>
          <a:p>
            <a:r>
              <a:rPr lang="en-US" altLang="en-US" sz="2800" b="1" u="sng" dirty="0">
                <a:solidFill>
                  <a:srgbClr val="FF6600"/>
                </a:solidFill>
              </a:rPr>
              <a:t>MOST </a:t>
            </a:r>
          </a:p>
          <a:p>
            <a:r>
              <a:rPr lang="en-US" altLang="en-US" sz="2800" b="1" u="sng" dirty="0">
                <a:solidFill>
                  <a:srgbClr val="FF6600"/>
                </a:solidFill>
              </a:rPr>
              <a:t>TROUBLESOME</a:t>
            </a:r>
          </a:p>
        </p:txBody>
      </p:sp>
      <p:graphicFrame>
        <p:nvGraphicFramePr>
          <p:cNvPr id="2" name="Table 1"/>
          <p:cNvGraphicFramePr>
            <a:graphicFrameLocks noGrp="1"/>
          </p:cNvGraphicFramePr>
          <p:nvPr>
            <p:extLst>
              <p:ext uri="{D42A27DB-BD31-4B8C-83A1-F6EECF244321}">
                <p14:modId xmlns:p14="http://schemas.microsoft.com/office/powerpoint/2010/main" val="2546065461"/>
              </p:ext>
            </p:extLst>
          </p:nvPr>
        </p:nvGraphicFramePr>
        <p:xfrm>
          <a:off x="190500" y="2547322"/>
          <a:ext cx="4305300" cy="1866900"/>
        </p:xfrm>
        <a:graphic>
          <a:graphicData uri="http://schemas.openxmlformats.org/drawingml/2006/table">
            <a:tbl>
              <a:tblPr>
                <a:tableStyleId>{5C22544A-7EE6-4342-B048-85BDC9FD1C3A}</a:tableStyleId>
              </a:tblPr>
              <a:tblGrid>
                <a:gridCol w="647700">
                  <a:extLst>
                    <a:ext uri="{9D8B030D-6E8A-4147-A177-3AD203B41FA5}">
                      <a16:colId xmlns:a16="http://schemas.microsoft.com/office/drawing/2014/main" val="20000"/>
                    </a:ext>
                  </a:extLst>
                </a:gridCol>
                <a:gridCol w="3657600">
                  <a:extLst>
                    <a:ext uri="{9D8B030D-6E8A-4147-A177-3AD203B41FA5}">
                      <a16:colId xmlns:a16="http://schemas.microsoft.com/office/drawing/2014/main" val="20001"/>
                    </a:ext>
                  </a:extLst>
                </a:gridCol>
              </a:tblGrid>
              <a:tr h="373380">
                <a:tc>
                  <a:txBody>
                    <a:bodyPr/>
                    <a:lstStyle/>
                    <a:p>
                      <a:pPr algn="ctr" fontAlgn="b"/>
                      <a:r>
                        <a:rPr lang="en-US" sz="2000" u="none" strike="noStrike" dirty="0">
                          <a:effectLst/>
                        </a:rPr>
                        <a:t>1</a:t>
                      </a:r>
                      <a:endParaRPr lang="en-US" sz="2000" b="0" i="0" u="none" strike="noStrike" dirty="0">
                        <a:solidFill>
                          <a:srgbClr val="000000"/>
                        </a:solidFill>
                        <a:effectLst/>
                        <a:latin typeface="Calibri"/>
                      </a:endParaRPr>
                    </a:p>
                  </a:txBody>
                  <a:tcPr marL="7620" marR="7620" marT="7620" marB="0" anchor="b">
                    <a:solidFill>
                      <a:schemeClr val="bg1"/>
                    </a:solidFill>
                  </a:tcPr>
                </a:tc>
                <a:tc>
                  <a:txBody>
                    <a:bodyPr/>
                    <a:lstStyle/>
                    <a:p>
                      <a:pPr algn="l" fontAlgn="b"/>
                      <a:r>
                        <a:rPr lang="en-US" sz="2000" b="0" i="0" u="none" strike="noStrike" baseline="0" dirty="0">
                          <a:solidFill>
                            <a:schemeClr val="tx1"/>
                          </a:solidFill>
                          <a:effectLst/>
                          <a:latin typeface="+mn-lt"/>
                        </a:rPr>
                        <a:t>common lambsquarters (12)*</a:t>
                      </a:r>
                    </a:p>
                  </a:txBody>
                  <a:tcPr marL="7620" marR="7620" marT="7620" marB="0" anchor="b">
                    <a:solidFill>
                      <a:schemeClr val="bg1"/>
                    </a:solidFill>
                  </a:tcPr>
                </a:tc>
                <a:extLst>
                  <a:ext uri="{0D108BD9-81ED-4DB2-BD59-A6C34878D82A}">
                    <a16:rowId xmlns:a16="http://schemas.microsoft.com/office/drawing/2014/main" val="10000"/>
                  </a:ext>
                </a:extLst>
              </a:tr>
              <a:tr h="373380">
                <a:tc>
                  <a:txBody>
                    <a:bodyPr/>
                    <a:lstStyle/>
                    <a:p>
                      <a:pPr algn="ctr" fontAlgn="b"/>
                      <a:r>
                        <a:rPr lang="en-US" sz="2000" u="none" strike="noStrike" dirty="0">
                          <a:effectLst/>
                        </a:rPr>
                        <a:t>2</a:t>
                      </a:r>
                      <a:endParaRPr lang="en-US" sz="2000" b="0" i="0" u="none" strike="noStrike" dirty="0">
                        <a:solidFill>
                          <a:srgbClr val="000000"/>
                        </a:solidFill>
                        <a:effectLst/>
                        <a:latin typeface="Calibri"/>
                      </a:endParaRPr>
                    </a:p>
                  </a:txBody>
                  <a:tcPr marL="7620" marR="7620" marT="7620" marB="0" anchor="b">
                    <a:solidFill>
                      <a:schemeClr val="bg1"/>
                    </a:solidFill>
                  </a:tcPr>
                </a:tc>
                <a:tc>
                  <a:txBody>
                    <a:bodyPr/>
                    <a:lstStyle/>
                    <a:p>
                      <a:pPr algn="l" fontAlgn="b"/>
                      <a:r>
                        <a:rPr lang="en-US" sz="2000" b="0" i="0" u="none" strike="noStrike" baseline="0" dirty="0">
                          <a:solidFill>
                            <a:schemeClr val="dk1"/>
                          </a:solidFill>
                          <a:effectLst/>
                          <a:latin typeface="+mn-lt"/>
                        </a:rPr>
                        <a:t>mustard spp. (11)</a:t>
                      </a:r>
                      <a:endParaRPr lang="en-US" sz="2000" b="0" i="0" u="none" strike="noStrike" dirty="0">
                        <a:solidFill>
                          <a:srgbClr val="000000"/>
                        </a:solidFill>
                        <a:effectLst/>
                        <a:latin typeface="+mn-lt"/>
                      </a:endParaRPr>
                    </a:p>
                  </a:txBody>
                  <a:tcPr marL="7620" marR="7620" marT="7620" marB="0" anchor="b">
                    <a:solidFill>
                      <a:schemeClr val="bg1"/>
                    </a:solidFill>
                  </a:tcPr>
                </a:tc>
                <a:extLst>
                  <a:ext uri="{0D108BD9-81ED-4DB2-BD59-A6C34878D82A}">
                    <a16:rowId xmlns:a16="http://schemas.microsoft.com/office/drawing/2014/main" val="10001"/>
                  </a:ext>
                </a:extLst>
              </a:tr>
              <a:tr h="373380">
                <a:tc>
                  <a:txBody>
                    <a:bodyPr/>
                    <a:lstStyle/>
                    <a:p>
                      <a:pPr algn="ctr" fontAlgn="b"/>
                      <a:r>
                        <a:rPr lang="en-US" sz="2000" u="none" strike="noStrike" dirty="0">
                          <a:effectLst/>
                        </a:rPr>
                        <a:t>3</a:t>
                      </a:r>
                      <a:endParaRPr lang="en-US" sz="2000" b="0" i="0" u="none" strike="noStrike" dirty="0">
                        <a:solidFill>
                          <a:srgbClr val="000000"/>
                        </a:solidFill>
                        <a:effectLst/>
                        <a:latin typeface="Calibri"/>
                      </a:endParaRPr>
                    </a:p>
                  </a:txBody>
                  <a:tcPr marL="7620" marR="7620" marT="7620" marB="0" anchor="b">
                    <a:solidFill>
                      <a:schemeClr val="bg1"/>
                    </a:solidFill>
                  </a:tcPr>
                </a:tc>
                <a:tc>
                  <a:txBody>
                    <a:bodyPr/>
                    <a:lstStyle/>
                    <a:p>
                      <a:pPr algn="l" fontAlgn="b"/>
                      <a:r>
                        <a:rPr lang="en-US" sz="2000" b="0" i="0" u="none" strike="noStrike" baseline="0" dirty="0">
                          <a:solidFill>
                            <a:schemeClr val="dk1"/>
                          </a:solidFill>
                          <a:effectLst/>
                          <a:latin typeface="+mn-lt"/>
                        </a:rPr>
                        <a:t>wild oat (10)</a:t>
                      </a:r>
                      <a:endParaRPr lang="en-US" sz="2000" b="0" i="0" u="none" strike="noStrike" dirty="0">
                        <a:solidFill>
                          <a:srgbClr val="000000"/>
                        </a:solidFill>
                        <a:effectLst/>
                        <a:latin typeface="+mn-lt"/>
                      </a:endParaRPr>
                    </a:p>
                  </a:txBody>
                  <a:tcPr marL="7620" marR="7620" marT="7620" marB="0" anchor="b">
                    <a:solidFill>
                      <a:schemeClr val="bg1"/>
                    </a:solidFill>
                  </a:tcPr>
                </a:tc>
                <a:extLst>
                  <a:ext uri="{0D108BD9-81ED-4DB2-BD59-A6C34878D82A}">
                    <a16:rowId xmlns:a16="http://schemas.microsoft.com/office/drawing/2014/main" val="10002"/>
                  </a:ext>
                </a:extLst>
              </a:tr>
              <a:tr h="373380">
                <a:tc>
                  <a:txBody>
                    <a:bodyPr/>
                    <a:lstStyle/>
                    <a:p>
                      <a:pPr algn="ctr" fontAlgn="b"/>
                      <a:r>
                        <a:rPr lang="en-US" sz="2000" b="0" i="0" u="none" strike="noStrike" dirty="0">
                          <a:solidFill>
                            <a:schemeClr val="dk1"/>
                          </a:solidFill>
                          <a:effectLst/>
                          <a:latin typeface="+mn-lt"/>
                        </a:rPr>
                        <a:t>4</a:t>
                      </a:r>
                      <a:endParaRPr lang="en-US" sz="2000" b="0" i="0" u="none" strike="noStrike" dirty="0">
                        <a:solidFill>
                          <a:srgbClr val="000000"/>
                        </a:solidFill>
                        <a:effectLst/>
                        <a:latin typeface="Calibri"/>
                      </a:endParaRPr>
                    </a:p>
                  </a:txBody>
                  <a:tcPr marL="7620" marR="7620" marT="7620" marB="0" anchor="b">
                    <a:solidFill>
                      <a:schemeClr val="bg1"/>
                    </a:solidFill>
                  </a:tcPr>
                </a:tc>
                <a:tc>
                  <a:txBody>
                    <a:bodyPr/>
                    <a:lstStyle/>
                    <a:p>
                      <a:pPr algn="l" fontAlgn="b"/>
                      <a:r>
                        <a:rPr lang="en-US" sz="2000" b="0" i="0" u="none" strike="noStrike" baseline="0" dirty="0">
                          <a:solidFill>
                            <a:schemeClr val="dk1"/>
                          </a:solidFill>
                          <a:effectLst/>
                          <a:latin typeface="+mn-lt"/>
                        </a:rPr>
                        <a:t>wild buckwheat (8)</a:t>
                      </a:r>
                      <a:endParaRPr lang="en-US" sz="2000" b="0" i="0" u="none" strike="noStrike" dirty="0">
                        <a:solidFill>
                          <a:srgbClr val="000000"/>
                        </a:solidFill>
                        <a:effectLst/>
                        <a:latin typeface="+mn-lt"/>
                      </a:endParaRPr>
                    </a:p>
                  </a:txBody>
                  <a:tcPr marL="7620" marR="7620" marT="7620" marB="0" anchor="b">
                    <a:solidFill>
                      <a:schemeClr val="bg1"/>
                    </a:solidFill>
                  </a:tcPr>
                </a:tc>
                <a:extLst>
                  <a:ext uri="{0D108BD9-81ED-4DB2-BD59-A6C34878D82A}">
                    <a16:rowId xmlns:a16="http://schemas.microsoft.com/office/drawing/2014/main" val="10003"/>
                  </a:ext>
                </a:extLst>
              </a:tr>
              <a:tr h="373380">
                <a:tc>
                  <a:txBody>
                    <a:bodyPr/>
                    <a:lstStyle/>
                    <a:p>
                      <a:pPr algn="ctr" fontAlgn="b"/>
                      <a:r>
                        <a:rPr lang="en-US" sz="2000" b="0" i="0" u="none" strike="noStrike" dirty="0">
                          <a:solidFill>
                            <a:schemeClr val="dk1"/>
                          </a:solidFill>
                          <a:effectLst/>
                          <a:latin typeface="+mn-lt"/>
                        </a:rPr>
                        <a:t>4</a:t>
                      </a:r>
                      <a:endParaRPr lang="en-US" sz="2000" b="0" i="0" u="none" strike="noStrike" dirty="0">
                        <a:solidFill>
                          <a:srgbClr val="000000"/>
                        </a:solidFill>
                        <a:effectLst/>
                        <a:latin typeface="Calibri"/>
                      </a:endParaRPr>
                    </a:p>
                  </a:txBody>
                  <a:tcPr marL="7620" marR="7620" marT="7620" marB="0" anchor="b">
                    <a:solidFill>
                      <a:schemeClr val="bg1"/>
                    </a:solidFill>
                  </a:tcPr>
                </a:tc>
                <a:tc>
                  <a:txBody>
                    <a:bodyPr/>
                    <a:lstStyle/>
                    <a:p>
                      <a:pPr algn="l" fontAlgn="b"/>
                      <a:r>
                        <a:rPr lang="en-US" sz="2000" b="0" i="0" u="none" strike="noStrike" baseline="0" dirty="0">
                          <a:solidFill>
                            <a:schemeClr val="dk1"/>
                          </a:solidFill>
                          <a:effectLst/>
                          <a:latin typeface="+mn-lt"/>
                        </a:rPr>
                        <a:t>foxtail spp. (8)</a:t>
                      </a:r>
                      <a:endParaRPr lang="en-US" sz="2000" b="0" i="0" u="none" strike="noStrike" dirty="0">
                        <a:solidFill>
                          <a:srgbClr val="000000"/>
                        </a:solidFill>
                        <a:effectLst/>
                        <a:latin typeface="+mn-lt"/>
                      </a:endParaRPr>
                    </a:p>
                  </a:txBody>
                  <a:tcPr marL="7620" marR="7620" marT="7620" marB="0" anchor="b">
                    <a:solidFill>
                      <a:schemeClr val="bg1"/>
                    </a:solidFill>
                  </a:tcPr>
                </a:tc>
                <a:extLst>
                  <a:ext uri="{0D108BD9-81ED-4DB2-BD59-A6C34878D82A}">
                    <a16:rowId xmlns:a16="http://schemas.microsoft.com/office/drawing/2014/main" val="10004"/>
                  </a:ext>
                </a:extLst>
              </a:tr>
            </a:tbl>
          </a:graphicData>
        </a:graphic>
      </p:graphicFrame>
      <p:graphicFrame>
        <p:nvGraphicFramePr>
          <p:cNvPr id="5" name="Table 4"/>
          <p:cNvGraphicFramePr>
            <a:graphicFrameLocks noGrp="1"/>
          </p:cNvGraphicFramePr>
          <p:nvPr>
            <p:extLst>
              <p:ext uri="{D42A27DB-BD31-4B8C-83A1-F6EECF244321}">
                <p14:modId xmlns:p14="http://schemas.microsoft.com/office/powerpoint/2010/main" val="1146351766"/>
              </p:ext>
            </p:extLst>
          </p:nvPr>
        </p:nvGraphicFramePr>
        <p:xfrm>
          <a:off x="4762500" y="2532082"/>
          <a:ext cx="4152900" cy="1866900"/>
        </p:xfrm>
        <a:graphic>
          <a:graphicData uri="http://schemas.openxmlformats.org/drawingml/2006/table">
            <a:tbl>
              <a:tblPr>
                <a:tableStyleId>{5C22544A-7EE6-4342-B048-85BDC9FD1C3A}</a:tableStyleId>
              </a:tblPr>
              <a:tblGrid>
                <a:gridCol w="723900">
                  <a:extLst>
                    <a:ext uri="{9D8B030D-6E8A-4147-A177-3AD203B41FA5}">
                      <a16:colId xmlns:a16="http://schemas.microsoft.com/office/drawing/2014/main" val="20000"/>
                    </a:ext>
                  </a:extLst>
                </a:gridCol>
                <a:gridCol w="3429000">
                  <a:extLst>
                    <a:ext uri="{9D8B030D-6E8A-4147-A177-3AD203B41FA5}">
                      <a16:colId xmlns:a16="http://schemas.microsoft.com/office/drawing/2014/main" val="20001"/>
                    </a:ext>
                  </a:extLst>
                </a:gridCol>
              </a:tblGrid>
              <a:tr h="373380">
                <a:tc>
                  <a:txBody>
                    <a:bodyPr/>
                    <a:lstStyle/>
                    <a:p>
                      <a:pPr algn="ctr" fontAlgn="b"/>
                      <a:r>
                        <a:rPr lang="en-US" sz="2000" u="none" strike="noStrike" dirty="0">
                          <a:effectLst/>
                          <a:latin typeface="+mn-lt"/>
                        </a:rPr>
                        <a:t>1</a:t>
                      </a:r>
                      <a:endParaRPr lang="en-US" sz="2000" b="0" i="0" u="none" strike="noStrike" dirty="0">
                        <a:solidFill>
                          <a:srgbClr val="000000"/>
                        </a:solidFill>
                        <a:effectLst/>
                        <a:latin typeface="+mn-lt"/>
                      </a:endParaRPr>
                    </a:p>
                  </a:txBody>
                  <a:tcPr marL="7620" marR="7620" marT="7620" marB="0" anchor="b"/>
                </a:tc>
                <a:tc>
                  <a:txBody>
                    <a:bodyPr/>
                    <a:lstStyle/>
                    <a:p>
                      <a:pPr algn="l" fontAlgn="b"/>
                      <a:r>
                        <a:rPr lang="en-US" sz="2000" b="0" i="0" u="none" strike="noStrike" baseline="0" dirty="0">
                          <a:solidFill>
                            <a:schemeClr val="dk1"/>
                          </a:solidFill>
                          <a:effectLst/>
                          <a:latin typeface="+mn-lt"/>
                        </a:rPr>
                        <a:t>wild oat (11)*</a:t>
                      </a:r>
                      <a:endParaRPr lang="en-US" sz="2000" b="0" i="0" u="none" strike="noStrike" dirty="0">
                        <a:solidFill>
                          <a:srgbClr val="000000"/>
                        </a:solidFill>
                        <a:effectLst/>
                        <a:latin typeface="+mn-lt"/>
                      </a:endParaRPr>
                    </a:p>
                  </a:txBody>
                  <a:tcPr marL="7620" marR="7620" marT="7620" marB="0" anchor="b"/>
                </a:tc>
                <a:extLst>
                  <a:ext uri="{0D108BD9-81ED-4DB2-BD59-A6C34878D82A}">
                    <a16:rowId xmlns:a16="http://schemas.microsoft.com/office/drawing/2014/main" val="10000"/>
                  </a:ext>
                </a:extLst>
              </a:tr>
              <a:tr h="373380">
                <a:tc>
                  <a:txBody>
                    <a:bodyPr/>
                    <a:lstStyle/>
                    <a:p>
                      <a:pPr algn="ctr" fontAlgn="b"/>
                      <a:r>
                        <a:rPr lang="en-US" sz="2000" u="none" strike="noStrike" dirty="0">
                          <a:effectLst/>
                          <a:latin typeface="+mn-lt"/>
                        </a:rPr>
                        <a:t>2</a:t>
                      </a:r>
                      <a:endParaRPr lang="en-US" sz="2000" b="0" i="0" u="none" strike="noStrike" dirty="0">
                        <a:solidFill>
                          <a:srgbClr val="000000"/>
                        </a:solidFill>
                        <a:effectLst/>
                        <a:latin typeface="+mn-lt"/>
                      </a:endParaRPr>
                    </a:p>
                  </a:txBody>
                  <a:tcPr marL="7620" marR="7620" marT="7620" marB="0" anchor="b"/>
                </a:tc>
                <a:tc>
                  <a:txBody>
                    <a:bodyPr/>
                    <a:lstStyle/>
                    <a:p>
                      <a:pPr algn="l" fontAlgn="b"/>
                      <a:r>
                        <a:rPr lang="en-US" sz="2000" b="0" i="0" u="none" strike="noStrike" dirty="0">
                          <a:solidFill>
                            <a:srgbClr val="000000"/>
                          </a:solidFill>
                          <a:effectLst/>
                          <a:latin typeface="+mn-lt"/>
                        </a:rPr>
                        <a:t>kochia (8)</a:t>
                      </a:r>
                    </a:p>
                  </a:txBody>
                  <a:tcPr marL="7620" marR="7620" marT="7620" marB="0" anchor="b"/>
                </a:tc>
                <a:extLst>
                  <a:ext uri="{0D108BD9-81ED-4DB2-BD59-A6C34878D82A}">
                    <a16:rowId xmlns:a16="http://schemas.microsoft.com/office/drawing/2014/main" val="10001"/>
                  </a:ext>
                </a:extLst>
              </a:tr>
              <a:tr h="373380">
                <a:tc>
                  <a:txBody>
                    <a:bodyPr/>
                    <a:lstStyle/>
                    <a:p>
                      <a:pPr algn="ctr" fontAlgn="b"/>
                      <a:r>
                        <a:rPr lang="en-US" sz="2000" u="none" strike="noStrike" dirty="0">
                          <a:effectLst/>
                          <a:latin typeface="+mn-lt"/>
                        </a:rPr>
                        <a:t>2</a:t>
                      </a:r>
                      <a:endParaRPr lang="en-US" sz="2000" b="0" i="0" u="none" strike="noStrike" dirty="0">
                        <a:solidFill>
                          <a:srgbClr val="000000"/>
                        </a:solidFill>
                        <a:effectLst/>
                        <a:latin typeface="+mn-lt"/>
                      </a:endParaRPr>
                    </a:p>
                  </a:txBody>
                  <a:tcPr marL="7620" marR="7620" marT="7620" marB="0" anchor="b"/>
                </a:tc>
                <a:tc>
                  <a:txBody>
                    <a:bodyPr/>
                    <a:lstStyle/>
                    <a:p>
                      <a:pPr algn="l" fontAlgn="b"/>
                      <a:r>
                        <a:rPr lang="en-US" sz="2000" b="0" i="0" u="none" strike="noStrike" baseline="0" dirty="0">
                          <a:solidFill>
                            <a:schemeClr val="dk1"/>
                          </a:solidFill>
                          <a:effectLst/>
                          <a:latin typeface="+mn-lt"/>
                        </a:rPr>
                        <a:t>wild buckwheat (8)</a:t>
                      </a:r>
                      <a:endParaRPr lang="en-US" sz="2000" b="0" i="0" u="none" strike="noStrike" dirty="0">
                        <a:solidFill>
                          <a:srgbClr val="000000"/>
                        </a:solidFill>
                        <a:effectLst/>
                        <a:latin typeface="+mn-lt"/>
                      </a:endParaRPr>
                    </a:p>
                  </a:txBody>
                  <a:tcPr marL="7620" marR="7620" marT="7620" marB="0" anchor="b"/>
                </a:tc>
                <a:extLst>
                  <a:ext uri="{0D108BD9-81ED-4DB2-BD59-A6C34878D82A}">
                    <a16:rowId xmlns:a16="http://schemas.microsoft.com/office/drawing/2014/main" val="10002"/>
                  </a:ext>
                </a:extLst>
              </a:tr>
              <a:tr h="373380">
                <a:tc>
                  <a:txBody>
                    <a:bodyPr/>
                    <a:lstStyle/>
                    <a:p>
                      <a:pPr algn="ctr" fontAlgn="b"/>
                      <a:r>
                        <a:rPr lang="en-US" sz="2000" b="0" i="0" u="none" strike="noStrike" dirty="0">
                          <a:solidFill>
                            <a:srgbClr val="000000"/>
                          </a:solidFill>
                          <a:effectLst/>
                          <a:latin typeface="+mn-lt"/>
                        </a:rPr>
                        <a:t>2</a:t>
                      </a:r>
                    </a:p>
                  </a:txBody>
                  <a:tcPr marL="7620" marR="7620" marT="7620" marB="0" anchor="b"/>
                </a:tc>
                <a:tc>
                  <a:txBody>
                    <a:bodyPr/>
                    <a:lstStyle/>
                    <a:p>
                      <a:pPr algn="l" fontAlgn="b"/>
                      <a:r>
                        <a:rPr lang="en-US" sz="2000" b="0" i="0" u="none" strike="noStrike" baseline="0" dirty="0">
                          <a:solidFill>
                            <a:schemeClr val="dk1"/>
                          </a:solidFill>
                          <a:effectLst/>
                          <a:latin typeface="+mn-lt"/>
                        </a:rPr>
                        <a:t>Canada thistle (8)</a:t>
                      </a:r>
                      <a:endParaRPr lang="en-US" sz="2000" b="0" i="0" u="none" strike="noStrike" dirty="0">
                        <a:solidFill>
                          <a:srgbClr val="000000"/>
                        </a:solidFill>
                        <a:effectLst/>
                        <a:latin typeface="+mn-lt"/>
                      </a:endParaRPr>
                    </a:p>
                  </a:txBody>
                  <a:tcPr marL="7620" marR="7620" marT="7620" marB="0" anchor="b"/>
                </a:tc>
                <a:extLst>
                  <a:ext uri="{0D108BD9-81ED-4DB2-BD59-A6C34878D82A}">
                    <a16:rowId xmlns:a16="http://schemas.microsoft.com/office/drawing/2014/main" val="10003"/>
                  </a:ext>
                </a:extLst>
              </a:tr>
              <a:tr h="373380">
                <a:tc>
                  <a:txBody>
                    <a:bodyPr/>
                    <a:lstStyle/>
                    <a:p>
                      <a:pPr algn="ctr" fontAlgn="b"/>
                      <a:r>
                        <a:rPr lang="en-US" sz="2000" b="0" i="0" u="none" strike="noStrike" dirty="0">
                          <a:solidFill>
                            <a:schemeClr val="tx1"/>
                          </a:solidFill>
                          <a:effectLst/>
                          <a:latin typeface="+mn-lt"/>
                        </a:rPr>
                        <a:t>5</a:t>
                      </a:r>
                    </a:p>
                  </a:txBody>
                  <a:tcPr marL="7620" marR="7620" marT="7620" marB="0" anchor="b">
                    <a:solidFill>
                      <a:schemeClr val="bg1"/>
                    </a:solidFill>
                  </a:tcPr>
                </a:tc>
                <a:tc>
                  <a:txBody>
                    <a:bodyPr/>
                    <a:lstStyle/>
                    <a:p>
                      <a:pPr algn="l" fontAlgn="b"/>
                      <a:r>
                        <a:rPr lang="en-US" sz="2000" b="0" i="0" u="none" strike="noStrike" baseline="0" dirty="0">
                          <a:solidFill>
                            <a:schemeClr val="tx1"/>
                          </a:solidFill>
                          <a:effectLst/>
                          <a:latin typeface="+mn-lt"/>
                        </a:rPr>
                        <a:t>Galium spp. (6)</a:t>
                      </a:r>
                    </a:p>
                  </a:txBody>
                  <a:tcPr marL="7620" marR="7620" marT="7620" marB="0" anchor="b">
                    <a:solidFill>
                      <a:schemeClr val="bg1"/>
                    </a:solidFill>
                  </a:tcPr>
                </a:tc>
                <a:extLst>
                  <a:ext uri="{0D108BD9-81ED-4DB2-BD59-A6C34878D82A}">
                    <a16:rowId xmlns:a16="http://schemas.microsoft.com/office/drawing/2014/main" val="10004"/>
                  </a:ext>
                </a:extLst>
              </a:tr>
            </a:tbl>
          </a:graphicData>
        </a:graphic>
      </p:graphicFrame>
      <p:sp>
        <p:nvSpPr>
          <p:cNvPr id="10" name="TextBox 9"/>
          <p:cNvSpPr txBox="1"/>
          <p:nvPr/>
        </p:nvSpPr>
        <p:spPr>
          <a:xfrm>
            <a:off x="381000" y="4648200"/>
            <a:ext cx="8458200" cy="1908215"/>
          </a:xfrm>
          <a:prstGeom prst="rect">
            <a:avLst/>
          </a:prstGeom>
          <a:noFill/>
        </p:spPr>
        <p:txBody>
          <a:bodyPr wrap="square" rtlCol="0">
            <a:spAutoFit/>
          </a:bodyPr>
          <a:lstStyle/>
          <a:p>
            <a:pPr marL="231775" indent="-231775" algn="l"/>
            <a:r>
              <a:rPr lang="en-US" b="1" dirty="0">
                <a:solidFill>
                  <a:schemeClr val="bg1"/>
                </a:solidFill>
              </a:rPr>
              <a:t>* number of survey respondents who listed the weed species as one of their  top 5 weeds in this crop.</a:t>
            </a:r>
          </a:p>
          <a:p>
            <a:pPr marL="109538" indent="-109538" algn="l">
              <a:buFont typeface="Arial" charset="0"/>
              <a:buChar char="•"/>
            </a:pPr>
            <a:endParaRPr lang="en-US" b="1" dirty="0">
              <a:solidFill>
                <a:schemeClr val="bg1"/>
              </a:solidFill>
            </a:endParaRPr>
          </a:p>
          <a:p>
            <a:pPr marL="109538" indent="-109538" algn="l"/>
            <a:r>
              <a:rPr lang="en-US" sz="1600" dirty="0">
                <a:solidFill>
                  <a:schemeClr val="bg1"/>
                </a:solidFill>
              </a:rPr>
              <a:t>- mustard spp. included rapeseed (volunteer canola), wild mustard, wild radish and shepherd’s-purse. </a:t>
            </a:r>
          </a:p>
          <a:p>
            <a:pPr marL="109538" indent="-109538" algn="l"/>
            <a:r>
              <a:rPr lang="en-US" sz="1600" dirty="0">
                <a:solidFill>
                  <a:schemeClr val="bg1"/>
                </a:solidFill>
              </a:rPr>
              <a:t>- foxtail spp. included green foxtail.</a:t>
            </a:r>
          </a:p>
          <a:p>
            <a:pPr marL="109538" indent="-109538" algn="l">
              <a:buFontTx/>
              <a:buChar char="-"/>
            </a:pPr>
            <a:r>
              <a:rPr lang="en-US" sz="1600" dirty="0">
                <a:solidFill>
                  <a:schemeClr val="bg1"/>
                </a:solidFill>
              </a:rPr>
              <a:t>Galium spp. included catchweed bedstraw (cleavers) and false cleavers.</a:t>
            </a:r>
          </a:p>
        </p:txBody>
      </p:sp>
    </p:spTree>
    <p:extLst>
      <p:ext uri="{BB962C8B-B14F-4D97-AF65-F5344CB8AC3E}">
        <p14:creationId xmlns:p14="http://schemas.microsoft.com/office/powerpoint/2010/main" val="1204600085"/>
      </p:ext>
    </p:extLst>
  </p:cSld>
  <p:clrMapOvr>
    <a:masterClrMapping/>
  </p:clrMapOvr>
  <p:transition spd="slow"/>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ChangeArrowheads="1"/>
          </p:cNvSpPr>
          <p:nvPr/>
        </p:nvSpPr>
        <p:spPr bwMode="auto">
          <a:xfrm>
            <a:off x="685800" y="130175"/>
            <a:ext cx="7772400" cy="1470025"/>
          </a:xfrm>
          <a:prstGeom prst="rect">
            <a:avLst/>
          </a:prstGeom>
          <a:noFill/>
          <a:ln w="9525">
            <a:noFill/>
            <a:miter lim="800000"/>
            <a:headEnd/>
            <a:tailEnd/>
          </a:ln>
        </p:spPr>
        <p:txBody>
          <a:bodyPr anchor="ctr"/>
          <a:lstStyle/>
          <a:p>
            <a:endParaRPr lang="en-US" altLang="en-US" sz="4400" dirty="0">
              <a:solidFill>
                <a:srgbClr val="FFFF00"/>
              </a:solidFill>
            </a:endParaRPr>
          </a:p>
        </p:txBody>
      </p:sp>
      <p:sp>
        <p:nvSpPr>
          <p:cNvPr id="15363" name="Rectangle 7"/>
          <p:cNvSpPr>
            <a:spLocks noChangeArrowheads="1"/>
          </p:cNvSpPr>
          <p:nvPr/>
        </p:nvSpPr>
        <p:spPr bwMode="auto">
          <a:xfrm>
            <a:off x="304800" y="0"/>
            <a:ext cx="8534400" cy="1097280"/>
          </a:xfrm>
          <a:prstGeom prst="rect">
            <a:avLst/>
          </a:prstGeom>
          <a:noFill/>
          <a:ln w="9525">
            <a:noFill/>
            <a:miter lim="800000"/>
            <a:headEnd/>
            <a:tailEnd/>
          </a:ln>
        </p:spPr>
        <p:txBody>
          <a:bodyPr anchor="ctr"/>
          <a:lstStyle/>
          <a:p>
            <a:r>
              <a:rPr lang="en-US" altLang="en-US" sz="3200" dirty="0">
                <a:solidFill>
                  <a:srgbClr val="FFFF00"/>
                </a:solidFill>
              </a:rPr>
              <a:t>Top 5 Weeds in Turf</a:t>
            </a:r>
          </a:p>
          <a:p>
            <a:r>
              <a:rPr lang="en-US" altLang="en-US" sz="2400" dirty="0">
                <a:solidFill>
                  <a:srgbClr val="FFFF00"/>
                </a:solidFill>
              </a:rPr>
              <a:t>(28 survey respondents)</a:t>
            </a:r>
          </a:p>
        </p:txBody>
      </p:sp>
      <p:sp>
        <p:nvSpPr>
          <p:cNvPr id="15364" name="Rectangle 5"/>
          <p:cNvSpPr>
            <a:spLocks noChangeArrowheads="1"/>
          </p:cNvSpPr>
          <p:nvPr/>
        </p:nvSpPr>
        <p:spPr bwMode="auto">
          <a:xfrm>
            <a:off x="0" y="1133773"/>
            <a:ext cx="8235950" cy="76200"/>
          </a:xfrm>
          <a:prstGeom prst="rect">
            <a:avLst/>
          </a:prstGeom>
          <a:gradFill rotWithShape="0">
            <a:gsLst>
              <a:gs pos="0">
                <a:srgbClr val="FFFF00"/>
              </a:gs>
              <a:gs pos="50000">
                <a:srgbClr val="FF9966"/>
              </a:gs>
              <a:gs pos="100000">
                <a:srgbClr val="FFFF00"/>
              </a:gs>
            </a:gsLst>
            <a:lin ang="0" scaled="1"/>
          </a:gradFill>
          <a:ln w="28575">
            <a:solidFill>
              <a:schemeClr val="tx1"/>
            </a:solidFill>
            <a:miter lim="800000"/>
            <a:headEnd/>
            <a:tailEnd/>
          </a:ln>
        </p:spPr>
        <p:txBody>
          <a:bodyPr wrap="none" anchor="ctr"/>
          <a:lstStyle/>
          <a:p>
            <a:endParaRPr lang="en-US" altLang="en-US" dirty="0"/>
          </a:p>
        </p:txBody>
      </p:sp>
      <p:sp>
        <p:nvSpPr>
          <p:cNvPr id="15365" name="TextBox 13"/>
          <p:cNvSpPr txBox="1">
            <a:spLocks noChangeArrowheads="1"/>
          </p:cNvSpPr>
          <p:nvPr/>
        </p:nvSpPr>
        <p:spPr bwMode="auto">
          <a:xfrm>
            <a:off x="1235440" y="1219200"/>
            <a:ext cx="2193560" cy="954107"/>
          </a:xfrm>
          <a:prstGeom prst="rect">
            <a:avLst/>
          </a:prstGeom>
          <a:noFill/>
          <a:ln w="9525">
            <a:noFill/>
            <a:miter lim="800000"/>
            <a:headEnd/>
            <a:tailEnd/>
          </a:ln>
        </p:spPr>
        <p:txBody>
          <a:bodyPr wrap="square">
            <a:spAutoFit/>
          </a:bodyPr>
          <a:lstStyle/>
          <a:p>
            <a:r>
              <a:rPr lang="en-US" altLang="en-US" sz="2800" b="1" u="sng" dirty="0">
                <a:solidFill>
                  <a:srgbClr val="FF6600"/>
                </a:solidFill>
              </a:rPr>
              <a:t>MOST </a:t>
            </a:r>
          </a:p>
          <a:p>
            <a:r>
              <a:rPr lang="en-US" altLang="en-US" sz="2800" b="1" u="sng" dirty="0">
                <a:solidFill>
                  <a:srgbClr val="FF6600"/>
                </a:solidFill>
              </a:rPr>
              <a:t>COMMON</a:t>
            </a:r>
          </a:p>
        </p:txBody>
      </p:sp>
      <p:sp>
        <p:nvSpPr>
          <p:cNvPr id="15366" name="TextBox 13"/>
          <p:cNvSpPr txBox="1">
            <a:spLocks noChangeArrowheads="1"/>
          </p:cNvSpPr>
          <p:nvPr/>
        </p:nvSpPr>
        <p:spPr bwMode="auto">
          <a:xfrm>
            <a:off x="5244039" y="1219200"/>
            <a:ext cx="2977097" cy="954107"/>
          </a:xfrm>
          <a:prstGeom prst="rect">
            <a:avLst/>
          </a:prstGeom>
          <a:noFill/>
          <a:ln w="9525">
            <a:noFill/>
            <a:miter lim="800000"/>
            <a:headEnd/>
            <a:tailEnd/>
          </a:ln>
        </p:spPr>
        <p:txBody>
          <a:bodyPr wrap="none">
            <a:spAutoFit/>
          </a:bodyPr>
          <a:lstStyle/>
          <a:p>
            <a:r>
              <a:rPr lang="en-US" altLang="en-US" sz="2800" b="1" u="sng" dirty="0">
                <a:solidFill>
                  <a:srgbClr val="FF6600"/>
                </a:solidFill>
              </a:rPr>
              <a:t>MOST </a:t>
            </a:r>
          </a:p>
          <a:p>
            <a:r>
              <a:rPr lang="en-US" altLang="en-US" sz="2800" b="1" u="sng" dirty="0">
                <a:solidFill>
                  <a:srgbClr val="FF6600"/>
                </a:solidFill>
              </a:rPr>
              <a:t>TROUBLESOME</a:t>
            </a:r>
          </a:p>
        </p:txBody>
      </p:sp>
      <p:graphicFrame>
        <p:nvGraphicFramePr>
          <p:cNvPr id="2" name="Table 1"/>
          <p:cNvGraphicFramePr>
            <a:graphicFrameLocks noGrp="1"/>
          </p:cNvGraphicFramePr>
          <p:nvPr>
            <p:extLst>
              <p:ext uri="{D42A27DB-BD31-4B8C-83A1-F6EECF244321}">
                <p14:modId xmlns:p14="http://schemas.microsoft.com/office/powerpoint/2010/main" val="841187101"/>
              </p:ext>
            </p:extLst>
          </p:nvPr>
        </p:nvGraphicFramePr>
        <p:xfrm>
          <a:off x="190500" y="2264747"/>
          <a:ext cx="4305300" cy="1866900"/>
        </p:xfrm>
        <a:graphic>
          <a:graphicData uri="http://schemas.openxmlformats.org/drawingml/2006/table">
            <a:tbl>
              <a:tblPr>
                <a:tableStyleId>{5C22544A-7EE6-4342-B048-85BDC9FD1C3A}</a:tableStyleId>
              </a:tblPr>
              <a:tblGrid>
                <a:gridCol w="947707">
                  <a:extLst>
                    <a:ext uri="{9D8B030D-6E8A-4147-A177-3AD203B41FA5}">
                      <a16:colId xmlns:a16="http://schemas.microsoft.com/office/drawing/2014/main" val="20000"/>
                    </a:ext>
                  </a:extLst>
                </a:gridCol>
                <a:gridCol w="3357593">
                  <a:extLst>
                    <a:ext uri="{9D8B030D-6E8A-4147-A177-3AD203B41FA5}">
                      <a16:colId xmlns:a16="http://schemas.microsoft.com/office/drawing/2014/main" val="20001"/>
                    </a:ext>
                  </a:extLst>
                </a:gridCol>
              </a:tblGrid>
              <a:tr h="373380">
                <a:tc>
                  <a:txBody>
                    <a:bodyPr/>
                    <a:lstStyle/>
                    <a:p>
                      <a:pPr algn="ctr" fontAlgn="b"/>
                      <a:r>
                        <a:rPr lang="en-US" sz="2000" u="none" strike="noStrike" dirty="0">
                          <a:effectLst/>
                        </a:rPr>
                        <a:t>1</a:t>
                      </a:r>
                      <a:endParaRPr lang="en-US" sz="2000" b="0" i="0" u="none" strike="noStrike" dirty="0">
                        <a:solidFill>
                          <a:srgbClr val="000000"/>
                        </a:solidFill>
                        <a:effectLst/>
                        <a:latin typeface="Calibri"/>
                      </a:endParaRPr>
                    </a:p>
                  </a:txBody>
                  <a:tcPr marL="7620" marR="7620" marT="7620" marB="0" anchor="b">
                    <a:solidFill>
                      <a:schemeClr val="bg1"/>
                    </a:solidFill>
                  </a:tcPr>
                </a:tc>
                <a:tc>
                  <a:txBody>
                    <a:bodyPr/>
                    <a:lstStyle/>
                    <a:p>
                      <a:pPr algn="l" fontAlgn="b"/>
                      <a:r>
                        <a:rPr lang="en-US" sz="2000" b="0" i="0" u="none" strike="noStrike" baseline="0" dirty="0">
                          <a:solidFill>
                            <a:schemeClr val="tx1"/>
                          </a:solidFill>
                          <a:effectLst/>
                          <a:latin typeface="+mn-lt"/>
                        </a:rPr>
                        <a:t>crabgrass spp. (26)*</a:t>
                      </a:r>
                    </a:p>
                  </a:txBody>
                  <a:tcPr marL="7620" marR="7620" marT="7620" marB="0" anchor="b">
                    <a:solidFill>
                      <a:schemeClr val="bg1"/>
                    </a:solidFill>
                  </a:tcPr>
                </a:tc>
                <a:extLst>
                  <a:ext uri="{0D108BD9-81ED-4DB2-BD59-A6C34878D82A}">
                    <a16:rowId xmlns:a16="http://schemas.microsoft.com/office/drawing/2014/main" val="10000"/>
                  </a:ext>
                </a:extLst>
              </a:tr>
              <a:tr h="373380">
                <a:tc>
                  <a:txBody>
                    <a:bodyPr/>
                    <a:lstStyle/>
                    <a:p>
                      <a:pPr algn="ctr" fontAlgn="b"/>
                      <a:r>
                        <a:rPr lang="en-US" sz="2000" u="none" strike="noStrike" dirty="0">
                          <a:effectLst/>
                        </a:rPr>
                        <a:t>2</a:t>
                      </a:r>
                      <a:endParaRPr lang="en-US" sz="2000" b="0" i="0" u="none" strike="noStrike" dirty="0">
                        <a:solidFill>
                          <a:srgbClr val="000000"/>
                        </a:solidFill>
                        <a:effectLst/>
                        <a:latin typeface="Calibri"/>
                      </a:endParaRPr>
                    </a:p>
                  </a:txBody>
                  <a:tcPr marL="7620" marR="7620" marT="7620" marB="0" anchor="b">
                    <a:solidFill>
                      <a:schemeClr val="bg1"/>
                    </a:solidFill>
                  </a:tcPr>
                </a:tc>
                <a:tc>
                  <a:txBody>
                    <a:bodyPr/>
                    <a:lstStyle/>
                    <a:p>
                      <a:pPr algn="l" fontAlgn="b"/>
                      <a:r>
                        <a:rPr lang="en-US" sz="2000" b="0" i="0" u="none" strike="noStrike" baseline="0" dirty="0">
                          <a:solidFill>
                            <a:schemeClr val="dk1"/>
                          </a:solidFill>
                          <a:effectLst/>
                          <a:latin typeface="+mn-lt"/>
                        </a:rPr>
                        <a:t>dandelion  (20)</a:t>
                      </a:r>
                      <a:endParaRPr lang="en-US" sz="2000" b="0" i="0" u="none" strike="noStrike" dirty="0">
                        <a:solidFill>
                          <a:srgbClr val="000000"/>
                        </a:solidFill>
                        <a:effectLst/>
                        <a:latin typeface="+mn-lt"/>
                      </a:endParaRPr>
                    </a:p>
                  </a:txBody>
                  <a:tcPr marL="7620" marR="7620" marT="7620" marB="0" anchor="b">
                    <a:solidFill>
                      <a:schemeClr val="bg1"/>
                    </a:solidFill>
                  </a:tcPr>
                </a:tc>
                <a:extLst>
                  <a:ext uri="{0D108BD9-81ED-4DB2-BD59-A6C34878D82A}">
                    <a16:rowId xmlns:a16="http://schemas.microsoft.com/office/drawing/2014/main" val="10001"/>
                  </a:ext>
                </a:extLst>
              </a:tr>
              <a:tr h="373380">
                <a:tc>
                  <a:txBody>
                    <a:bodyPr/>
                    <a:lstStyle/>
                    <a:p>
                      <a:pPr algn="ctr" fontAlgn="b"/>
                      <a:r>
                        <a:rPr lang="en-US" sz="2000" u="none" strike="noStrike" dirty="0">
                          <a:effectLst/>
                        </a:rPr>
                        <a:t>3</a:t>
                      </a:r>
                      <a:endParaRPr lang="en-US" sz="2000" b="0" i="0" u="none" strike="noStrike" dirty="0">
                        <a:solidFill>
                          <a:srgbClr val="000000"/>
                        </a:solidFill>
                        <a:effectLst/>
                        <a:latin typeface="Calibri"/>
                      </a:endParaRPr>
                    </a:p>
                  </a:txBody>
                  <a:tcPr marL="7620" marR="7620" marT="7620" marB="0" anchor="b">
                    <a:solidFill>
                      <a:schemeClr val="bg1"/>
                    </a:solidFill>
                  </a:tcPr>
                </a:tc>
                <a:tc>
                  <a:txBody>
                    <a:bodyPr/>
                    <a:lstStyle/>
                    <a:p>
                      <a:pPr algn="l" fontAlgn="b"/>
                      <a:r>
                        <a:rPr lang="en-US" sz="2000" b="0" i="0" u="none" strike="noStrike" baseline="0" dirty="0">
                          <a:solidFill>
                            <a:schemeClr val="dk1"/>
                          </a:solidFill>
                          <a:effectLst/>
                          <a:latin typeface="+mn-lt"/>
                        </a:rPr>
                        <a:t>clover spp. (14)</a:t>
                      </a:r>
                      <a:endParaRPr lang="en-US" sz="2000" b="0" i="0" u="none" strike="noStrike" dirty="0">
                        <a:solidFill>
                          <a:srgbClr val="000000"/>
                        </a:solidFill>
                        <a:effectLst/>
                        <a:latin typeface="+mn-lt"/>
                      </a:endParaRPr>
                    </a:p>
                  </a:txBody>
                  <a:tcPr marL="7620" marR="7620" marT="7620" marB="0" anchor="b">
                    <a:solidFill>
                      <a:schemeClr val="bg1"/>
                    </a:solidFill>
                  </a:tcPr>
                </a:tc>
                <a:extLst>
                  <a:ext uri="{0D108BD9-81ED-4DB2-BD59-A6C34878D82A}">
                    <a16:rowId xmlns:a16="http://schemas.microsoft.com/office/drawing/2014/main" val="10002"/>
                  </a:ext>
                </a:extLst>
              </a:tr>
              <a:tr h="373380">
                <a:tc>
                  <a:txBody>
                    <a:bodyPr/>
                    <a:lstStyle/>
                    <a:p>
                      <a:pPr algn="ctr" fontAlgn="b"/>
                      <a:r>
                        <a:rPr lang="en-US" sz="2000" u="none" strike="noStrike" dirty="0">
                          <a:effectLst/>
                        </a:rPr>
                        <a:t>4</a:t>
                      </a:r>
                      <a:endParaRPr lang="en-US" sz="2000" b="0" i="0" u="none" strike="noStrike" dirty="0">
                        <a:solidFill>
                          <a:srgbClr val="000000"/>
                        </a:solidFill>
                        <a:effectLst/>
                        <a:latin typeface="Calibri"/>
                      </a:endParaRPr>
                    </a:p>
                  </a:txBody>
                  <a:tcPr marL="7620" marR="7620" marT="7620" marB="0" anchor="b">
                    <a:solidFill>
                      <a:schemeClr val="bg1"/>
                    </a:solidFill>
                  </a:tcPr>
                </a:tc>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en-US" sz="2000" b="0" i="0" u="none" strike="noStrike" baseline="0" dirty="0">
                          <a:solidFill>
                            <a:schemeClr val="dk1"/>
                          </a:solidFill>
                          <a:effectLst/>
                          <a:latin typeface="+mn-lt"/>
                        </a:rPr>
                        <a:t>annual bluegrass (10)</a:t>
                      </a:r>
                      <a:endParaRPr lang="en-US" sz="2000" b="0" i="0" u="none" strike="noStrike" dirty="0">
                        <a:solidFill>
                          <a:srgbClr val="000000"/>
                        </a:solidFill>
                        <a:effectLst/>
                        <a:latin typeface="+mn-lt"/>
                      </a:endParaRPr>
                    </a:p>
                  </a:txBody>
                  <a:tcPr marL="7620" marR="7620" marT="7620" marB="0" anchor="b">
                    <a:solidFill>
                      <a:schemeClr val="bg1"/>
                    </a:solidFill>
                  </a:tcPr>
                </a:tc>
                <a:extLst>
                  <a:ext uri="{0D108BD9-81ED-4DB2-BD59-A6C34878D82A}">
                    <a16:rowId xmlns:a16="http://schemas.microsoft.com/office/drawing/2014/main" val="10003"/>
                  </a:ext>
                </a:extLst>
              </a:tr>
              <a:tr h="373380">
                <a:tc>
                  <a:txBody>
                    <a:bodyPr/>
                    <a:lstStyle/>
                    <a:p>
                      <a:pPr algn="ctr" fontAlgn="b"/>
                      <a:r>
                        <a:rPr lang="en-US" sz="2000" u="none" strike="noStrike" dirty="0">
                          <a:effectLst/>
                        </a:rPr>
                        <a:t>5</a:t>
                      </a:r>
                      <a:endParaRPr lang="en-US" sz="2000" b="0" i="0" u="none" strike="noStrike" dirty="0">
                        <a:solidFill>
                          <a:srgbClr val="000000"/>
                        </a:solidFill>
                        <a:effectLst/>
                        <a:latin typeface="Calibri"/>
                      </a:endParaRPr>
                    </a:p>
                  </a:txBody>
                  <a:tcPr marL="7620" marR="7620" marT="7620" marB="0" anchor="b">
                    <a:solidFill>
                      <a:schemeClr val="bg1"/>
                    </a:solidFill>
                  </a:tcPr>
                </a:tc>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en-US" sz="2000" b="0" i="0" u="none" strike="noStrike" dirty="0">
                          <a:solidFill>
                            <a:srgbClr val="000000"/>
                          </a:solidFill>
                          <a:effectLst/>
                          <a:latin typeface="+mn-lt"/>
                        </a:rPr>
                        <a:t>Tie</a:t>
                      </a:r>
                      <a:r>
                        <a:rPr lang="en-US" sz="2000" b="0" i="0" u="none" strike="noStrike" baseline="0" dirty="0">
                          <a:solidFill>
                            <a:srgbClr val="000000"/>
                          </a:solidFill>
                          <a:effectLst/>
                          <a:latin typeface="+mn-lt"/>
                        </a:rPr>
                        <a:t> among 2 species</a:t>
                      </a:r>
                      <a:r>
                        <a:rPr lang="en-US" sz="2000" b="0" i="0" u="none" strike="noStrike" dirty="0">
                          <a:solidFill>
                            <a:srgbClr val="000000"/>
                          </a:solidFill>
                          <a:effectLst/>
                          <a:latin typeface="+mn-lt"/>
                        </a:rPr>
                        <a:t> (6)</a:t>
                      </a:r>
                    </a:p>
                  </a:txBody>
                  <a:tcPr marL="7620" marR="7620" marT="7620" marB="0" anchor="b">
                    <a:solidFill>
                      <a:schemeClr val="bg1"/>
                    </a:solidFill>
                  </a:tcPr>
                </a:tc>
                <a:extLst>
                  <a:ext uri="{0D108BD9-81ED-4DB2-BD59-A6C34878D82A}">
                    <a16:rowId xmlns:a16="http://schemas.microsoft.com/office/drawing/2014/main" val="10004"/>
                  </a:ext>
                </a:extLst>
              </a:tr>
            </a:tbl>
          </a:graphicData>
        </a:graphic>
      </p:graphicFrame>
      <p:graphicFrame>
        <p:nvGraphicFramePr>
          <p:cNvPr id="5" name="Table 4"/>
          <p:cNvGraphicFramePr>
            <a:graphicFrameLocks noGrp="1"/>
          </p:cNvGraphicFramePr>
          <p:nvPr>
            <p:extLst>
              <p:ext uri="{D42A27DB-BD31-4B8C-83A1-F6EECF244321}">
                <p14:modId xmlns:p14="http://schemas.microsoft.com/office/powerpoint/2010/main" val="4139223813"/>
              </p:ext>
            </p:extLst>
          </p:nvPr>
        </p:nvGraphicFramePr>
        <p:xfrm>
          <a:off x="4762500" y="2249507"/>
          <a:ext cx="4152900" cy="1866900"/>
        </p:xfrm>
        <a:graphic>
          <a:graphicData uri="http://schemas.openxmlformats.org/drawingml/2006/table">
            <a:tbl>
              <a:tblPr>
                <a:tableStyleId>{5C22544A-7EE6-4342-B048-85BDC9FD1C3A}</a:tableStyleId>
              </a:tblPr>
              <a:tblGrid>
                <a:gridCol w="876300">
                  <a:extLst>
                    <a:ext uri="{9D8B030D-6E8A-4147-A177-3AD203B41FA5}">
                      <a16:colId xmlns:a16="http://schemas.microsoft.com/office/drawing/2014/main" val="20000"/>
                    </a:ext>
                  </a:extLst>
                </a:gridCol>
                <a:gridCol w="3276600">
                  <a:extLst>
                    <a:ext uri="{9D8B030D-6E8A-4147-A177-3AD203B41FA5}">
                      <a16:colId xmlns:a16="http://schemas.microsoft.com/office/drawing/2014/main" val="20001"/>
                    </a:ext>
                  </a:extLst>
                </a:gridCol>
              </a:tblGrid>
              <a:tr h="373380">
                <a:tc>
                  <a:txBody>
                    <a:bodyPr/>
                    <a:lstStyle/>
                    <a:p>
                      <a:pPr algn="ctr" fontAlgn="b"/>
                      <a:r>
                        <a:rPr lang="en-US" sz="2000" u="none" strike="noStrike" dirty="0">
                          <a:effectLst/>
                          <a:latin typeface="+mn-lt"/>
                        </a:rPr>
                        <a:t>1</a:t>
                      </a:r>
                      <a:endParaRPr lang="en-US" sz="2000" b="0" i="0" u="none" strike="noStrike" dirty="0">
                        <a:solidFill>
                          <a:srgbClr val="000000"/>
                        </a:solidFill>
                        <a:effectLst/>
                        <a:latin typeface="+mn-lt"/>
                      </a:endParaRPr>
                    </a:p>
                  </a:txBody>
                  <a:tcPr marL="7620" marR="7620" marT="7620" marB="0" anchor="b"/>
                </a:tc>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en-US" sz="2000" b="0" i="0" u="none" strike="noStrike" dirty="0">
                          <a:solidFill>
                            <a:srgbClr val="000000"/>
                          </a:solidFill>
                          <a:effectLst/>
                          <a:latin typeface="+mn-lt"/>
                        </a:rPr>
                        <a:t>ground ivy</a:t>
                      </a:r>
                      <a:r>
                        <a:rPr lang="en-US" sz="2000" b="0" i="0" u="none" strike="noStrike" baseline="0" dirty="0">
                          <a:solidFill>
                            <a:srgbClr val="000000"/>
                          </a:solidFill>
                          <a:effectLst/>
                          <a:latin typeface="+mn-lt"/>
                        </a:rPr>
                        <a:t> (9)*</a:t>
                      </a:r>
                      <a:endParaRPr lang="en-US" sz="2000" b="0" i="0" u="none" strike="noStrike" dirty="0">
                        <a:solidFill>
                          <a:srgbClr val="000000"/>
                        </a:solidFill>
                        <a:effectLst/>
                        <a:latin typeface="+mn-lt"/>
                      </a:endParaRPr>
                    </a:p>
                  </a:txBody>
                  <a:tcPr marL="7620" marR="7620" marT="7620" marB="0" anchor="b"/>
                </a:tc>
                <a:extLst>
                  <a:ext uri="{0D108BD9-81ED-4DB2-BD59-A6C34878D82A}">
                    <a16:rowId xmlns:a16="http://schemas.microsoft.com/office/drawing/2014/main" val="10000"/>
                  </a:ext>
                </a:extLst>
              </a:tr>
              <a:tr h="373380">
                <a:tc>
                  <a:txBody>
                    <a:bodyPr/>
                    <a:lstStyle/>
                    <a:p>
                      <a:pPr algn="ctr" fontAlgn="b"/>
                      <a:r>
                        <a:rPr lang="en-US" sz="2000" b="0" i="0" u="none" strike="noStrike" dirty="0">
                          <a:solidFill>
                            <a:srgbClr val="000000"/>
                          </a:solidFill>
                          <a:effectLst/>
                          <a:latin typeface="+mn-lt"/>
                        </a:rPr>
                        <a:t>1</a:t>
                      </a:r>
                    </a:p>
                  </a:txBody>
                  <a:tcPr marL="7620" marR="7620" marT="7620" marB="0" anchor="b"/>
                </a:tc>
                <a:tc>
                  <a:txBody>
                    <a:bodyPr/>
                    <a:lstStyle/>
                    <a:p>
                      <a:pPr algn="l" fontAlgn="b"/>
                      <a:r>
                        <a:rPr lang="en-US" sz="2000" b="0" i="0" u="none" strike="noStrike" dirty="0">
                          <a:solidFill>
                            <a:srgbClr val="000000"/>
                          </a:solidFill>
                          <a:effectLst/>
                          <a:latin typeface="+mn-lt"/>
                        </a:rPr>
                        <a:t>Paspalum spp. (9)</a:t>
                      </a:r>
                    </a:p>
                  </a:txBody>
                  <a:tcPr marL="7620" marR="7620" marT="7620" marB="0" anchor="b"/>
                </a:tc>
                <a:extLst>
                  <a:ext uri="{0D108BD9-81ED-4DB2-BD59-A6C34878D82A}">
                    <a16:rowId xmlns:a16="http://schemas.microsoft.com/office/drawing/2014/main" val="10001"/>
                  </a:ext>
                </a:extLst>
              </a:tr>
              <a:tr h="373380">
                <a:tc>
                  <a:txBody>
                    <a:bodyPr/>
                    <a:lstStyle/>
                    <a:p>
                      <a:pPr algn="ctr" fontAlgn="b"/>
                      <a:r>
                        <a:rPr lang="en-US" sz="2000" u="none" strike="noStrike" dirty="0">
                          <a:effectLst/>
                          <a:latin typeface="+mn-lt"/>
                        </a:rPr>
                        <a:t>3</a:t>
                      </a:r>
                      <a:endParaRPr lang="en-US" sz="2000" b="0" i="0" u="none" strike="noStrike" dirty="0">
                        <a:solidFill>
                          <a:srgbClr val="000000"/>
                        </a:solidFill>
                        <a:effectLst/>
                        <a:latin typeface="+mn-lt"/>
                      </a:endParaRPr>
                    </a:p>
                  </a:txBody>
                  <a:tcPr marL="7620" marR="7620" marT="7620" marB="0" anchor="b"/>
                </a:tc>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en-US" sz="2000" b="0" i="0" u="none" strike="noStrike" baseline="0" dirty="0">
                          <a:solidFill>
                            <a:schemeClr val="dk1"/>
                          </a:solidFill>
                          <a:effectLst/>
                          <a:latin typeface="+mn-lt"/>
                        </a:rPr>
                        <a:t>bermudagrass (8)</a:t>
                      </a:r>
                      <a:endParaRPr lang="en-US" sz="2000" b="0" i="0" u="none" strike="noStrike" dirty="0">
                        <a:solidFill>
                          <a:srgbClr val="000000"/>
                        </a:solidFill>
                        <a:effectLst/>
                        <a:latin typeface="+mn-lt"/>
                      </a:endParaRPr>
                    </a:p>
                  </a:txBody>
                  <a:tcPr marL="7620" marR="7620" marT="7620" marB="0" anchor="b"/>
                </a:tc>
                <a:extLst>
                  <a:ext uri="{0D108BD9-81ED-4DB2-BD59-A6C34878D82A}">
                    <a16:rowId xmlns:a16="http://schemas.microsoft.com/office/drawing/2014/main" val="10002"/>
                  </a:ext>
                </a:extLst>
              </a:tr>
              <a:tr h="373380">
                <a:tc>
                  <a:txBody>
                    <a:bodyPr/>
                    <a:lstStyle/>
                    <a:p>
                      <a:pPr algn="ctr" fontAlgn="b"/>
                      <a:r>
                        <a:rPr lang="en-US" sz="2000" b="0" i="0" u="none" strike="noStrike" dirty="0">
                          <a:solidFill>
                            <a:srgbClr val="000000"/>
                          </a:solidFill>
                          <a:effectLst/>
                          <a:latin typeface="+mn-lt"/>
                        </a:rPr>
                        <a:t>3</a:t>
                      </a:r>
                    </a:p>
                  </a:txBody>
                  <a:tcPr marL="7620" marR="7620" marT="7620" marB="0" anchor="b"/>
                </a:tc>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en-US" sz="2000" b="0" i="0" u="none" strike="noStrike" dirty="0">
                          <a:solidFill>
                            <a:srgbClr val="000000"/>
                          </a:solidFill>
                          <a:effectLst/>
                          <a:latin typeface="+mn-lt"/>
                        </a:rPr>
                        <a:t>nutsedge spp. (8)</a:t>
                      </a:r>
                    </a:p>
                  </a:txBody>
                  <a:tcPr marL="7620" marR="7620" marT="7620" marB="0" anchor="b"/>
                </a:tc>
                <a:extLst>
                  <a:ext uri="{0D108BD9-81ED-4DB2-BD59-A6C34878D82A}">
                    <a16:rowId xmlns:a16="http://schemas.microsoft.com/office/drawing/2014/main" val="10003"/>
                  </a:ext>
                </a:extLst>
              </a:tr>
              <a:tr h="373380">
                <a:tc>
                  <a:txBody>
                    <a:bodyPr/>
                    <a:lstStyle/>
                    <a:p>
                      <a:pPr algn="ctr" fontAlgn="b"/>
                      <a:r>
                        <a:rPr lang="en-US" sz="2000" b="0" i="0" u="none" strike="noStrike" dirty="0">
                          <a:solidFill>
                            <a:schemeClr val="tx1"/>
                          </a:solidFill>
                          <a:effectLst/>
                          <a:latin typeface="+mn-lt"/>
                        </a:rPr>
                        <a:t>3</a:t>
                      </a:r>
                    </a:p>
                  </a:txBody>
                  <a:tcPr marL="7620" marR="7620" marT="7620" marB="0" anchor="b">
                    <a:solidFill>
                      <a:schemeClr val="bg1"/>
                    </a:solidFill>
                  </a:tcPr>
                </a:tc>
                <a:tc>
                  <a:txBody>
                    <a:bodyPr/>
                    <a:lstStyle/>
                    <a:p>
                      <a:pPr algn="l" fontAlgn="b"/>
                      <a:r>
                        <a:rPr lang="en-US" sz="2000" b="0" i="0" u="none" strike="noStrike" baseline="0" dirty="0">
                          <a:solidFill>
                            <a:schemeClr val="dk1"/>
                          </a:solidFill>
                          <a:effectLst/>
                          <a:latin typeface="+mn-lt"/>
                        </a:rPr>
                        <a:t>dandelion  (8)</a:t>
                      </a:r>
                      <a:endParaRPr lang="en-US" sz="2000" b="0" i="0" u="none" strike="noStrike" dirty="0">
                        <a:solidFill>
                          <a:srgbClr val="000000"/>
                        </a:solidFill>
                        <a:effectLst/>
                        <a:latin typeface="+mn-lt"/>
                      </a:endParaRPr>
                    </a:p>
                  </a:txBody>
                  <a:tcPr marL="7620" marR="7620" marT="7620" marB="0" anchor="b">
                    <a:solidFill>
                      <a:schemeClr val="bg1"/>
                    </a:solidFill>
                  </a:tcPr>
                </a:tc>
                <a:extLst>
                  <a:ext uri="{0D108BD9-81ED-4DB2-BD59-A6C34878D82A}">
                    <a16:rowId xmlns:a16="http://schemas.microsoft.com/office/drawing/2014/main" val="10004"/>
                  </a:ext>
                </a:extLst>
              </a:tr>
            </a:tbl>
          </a:graphicData>
        </a:graphic>
      </p:graphicFrame>
      <p:sp>
        <p:nvSpPr>
          <p:cNvPr id="9" name="TextBox 8"/>
          <p:cNvSpPr txBox="1"/>
          <p:nvPr/>
        </p:nvSpPr>
        <p:spPr>
          <a:xfrm>
            <a:off x="381000" y="4419600"/>
            <a:ext cx="8458200" cy="1908215"/>
          </a:xfrm>
          <a:prstGeom prst="rect">
            <a:avLst/>
          </a:prstGeom>
          <a:noFill/>
        </p:spPr>
        <p:txBody>
          <a:bodyPr wrap="square" rtlCol="0">
            <a:spAutoFit/>
          </a:bodyPr>
          <a:lstStyle/>
          <a:p>
            <a:pPr marL="231775" indent="-231775" algn="l"/>
            <a:r>
              <a:rPr lang="en-US" b="1" dirty="0">
                <a:solidFill>
                  <a:schemeClr val="bg1"/>
                </a:solidFill>
              </a:rPr>
              <a:t>* number of survey respondents who listed the weed species as one of their  top 5 weeds in this crop.</a:t>
            </a:r>
          </a:p>
          <a:p>
            <a:pPr marL="109538" indent="-109538" algn="l">
              <a:buFont typeface="Arial" charset="0"/>
              <a:buChar char="•"/>
            </a:pPr>
            <a:endParaRPr lang="en-US" b="1" dirty="0">
              <a:solidFill>
                <a:schemeClr val="bg1"/>
              </a:solidFill>
            </a:endParaRPr>
          </a:p>
          <a:p>
            <a:pPr marL="109538" indent="-109538" algn="l">
              <a:buFontTx/>
              <a:buChar char="-"/>
            </a:pPr>
            <a:r>
              <a:rPr lang="en-US" sz="1600" dirty="0">
                <a:solidFill>
                  <a:schemeClr val="bg1"/>
                </a:solidFill>
              </a:rPr>
              <a:t>crabgrass spp. included large, smooth and southern crabgrass.</a:t>
            </a:r>
          </a:p>
          <a:p>
            <a:pPr marL="109538" indent="-109538" algn="l">
              <a:buFontTx/>
              <a:buChar char="-"/>
            </a:pPr>
            <a:r>
              <a:rPr lang="en-US" sz="1600" dirty="0">
                <a:solidFill>
                  <a:schemeClr val="bg1"/>
                </a:solidFill>
              </a:rPr>
              <a:t>Paspalum spp. Included dallisgrass, field paspalum and bahiagrass.</a:t>
            </a:r>
          </a:p>
          <a:p>
            <a:pPr algn="l"/>
            <a:r>
              <a:rPr lang="en-US" sz="1600" dirty="0">
                <a:solidFill>
                  <a:schemeClr val="bg1"/>
                </a:solidFill>
              </a:rPr>
              <a:t>- clover spp. included white clover.</a:t>
            </a:r>
          </a:p>
          <a:p>
            <a:pPr marL="109538" indent="-109538" algn="l">
              <a:buFontTx/>
              <a:buChar char="-"/>
            </a:pPr>
            <a:r>
              <a:rPr lang="en-US" sz="1600" dirty="0">
                <a:solidFill>
                  <a:schemeClr val="bg1"/>
                </a:solidFill>
              </a:rPr>
              <a:t>nutsedge spp. included yellow and purple nutsedge.</a:t>
            </a:r>
          </a:p>
        </p:txBody>
      </p:sp>
    </p:spTree>
    <p:extLst>
      <p:ext uri="{BB962C8B-B14F-4D97-AF65-F5344CB8AC3E}">
        <p14:creationId xmlns:p14="http://schemas.microsoft.com/office/powerpoint/2010/main" val="1204600085"/>
      </p:ext>
    </p:extLst>
  </p:cSld>
  <p:clrMapOvr>
    <a:masterClrMapping/>
  </p:clrMapOvr>
  <p:transition spd="slow"/>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ChangeArrowheads="1"/>
          </p:cNvSpPr>
          <p:nvPr/>
        </p:nvSpPr>
        <p:spPr bwMode="auto">
          <a:xfrm>
            <a:off x="685800" y="130175"/>
            <a:ext cx="7772400" cy="1470025"/>
          </a:xfrm>
          <a:prstGeom prst="rect">
            <a:avLst/>
          </a:prstGeom>
          <a:noFill/>
          <a:ln w="9525">
            <a:noFill/>
            <a:miter lim="800000"/>
            <a:headEnd/>
            <a:tailEnd/>
          </a:ln>
        </p:spPr>
        <p:txBody>
          <a:bodyPr anchor="ctr"/>
          <a:lstStyle/>
          <a:p>
            <a:endParaRPr lang="en-US" altLang="en-US" sz="4400" dirty="0">
              <a:solidFill>
                <a:srgbClr val="FFFF00"/>
              </a:solidFill>
            </a:endParaRPr>
          </a:p>
        </p:txBody>
      </p:sp>
      <p:sp>
        <p:nvSpPr>
          <p:cNvPr id="15364" name="Rectangle 5"/>
          <p:cNvSpPr>
            <a:spLocks noChangeArrowheads="1"/>
          </p:cNvSpPr>
          <p:nvPr/>
        </p:nvSpPr>
        <p:spPr bwMode="auto">
          <a:xfrm>
            <a:off x="0" y="1133773"/>
            <a:ext cx="8235950" cy="76200"/>
          </a:xfrm>
          <a:prstGeom prst="rect">
            <a:avLst/>
          </a:prstGeom>
          <a:gradFill rotWithShape="0">
            <a:gsLst>
              <a:gs pos="0">
                <a:srgbClr val="FFFF00"/>
              </a:gs>
              <a:gs pos="50000">
                <a:srgbClr val="FF9966"/>
              </a:gs>
              <a:gs pos="100000">
                <a:srgbClr val="FFFF00"/>
              </a:gs>
            </a:gsLst>
            <a:lin ang="0" scaled="1"/>
          </a:gradFill>
          <a:ln w="28575">
            <a:solidFill>
              <a:schemeClr val="tx1"/>
            </a:solidFill>
            <a:miter lim="800000"/>
            <a:headEnd/>
            <a:tailEnd/>
          </a:ln>
        </p:spPr>
        <p:txBody>
          <a:bodyPr wrap="none" anchor="ctr"/>
          <a:lstStyle/>
          <a:p>
            <a:endParaRPr lang="en-US" altLang="en-US" dirty="0"/>
          </a:p>
        </p:txBody>
      </p:sp>
      <p:sp>
        <p:nvSpPr>
          <p:cNvPr id="15365" name="TextBox 13"/>
          <p:cNvSpPr txBox="1">
            <a:spLocks noChangeArrowheads="1"/>
          </p:cNvSpPr>
          <p:nvPr/>
        </p:nvSpPr>
        <p:spPr bwMode="auto">
          <a:xfrm>
            <a:off x="1235440" y="1362373"/>
            <a:ext cx="2193560" cy="954107"/>
          </a:xfrm>
          <a:prstGeom prst="rect">
            <a:avLst/>
          </a:prstGeom>
          <a:noFill/>
          <a:ln w="9525">
            <a:noFill/>
            <a:miter lim="800000"/>
            <a:headEnd/>
            <a:tailEnd/>
          </a:ln>
        </p:spPr>
        <p:txBody>
          <a:bodyPr wrap="square">
            <a:spAutoFit/>
          </a:bodyPr>
          <a:lstStyle/>
          <a:p>
            <a:r>
              <a:rPr lang="en-US" altLang="en-US" sz="2800" b="1" u="sng" dirty="0">
                <a:solidFill>
                  <a:srgbClr val="FF6600"/>
                </a:solidFill>
              </a:rPr>
              <a:t>MOST </a:t>
            </a:r>
          </a:p>
          <a:p>
            <a:r>
              <a:rPr lang="en-US" altLang="en-US" sz="2800" b="1" u="sng" dirty="0">
                <a:solidFill>
                  <a:srgbClr val="FF6600"/>
                </a:solidFill>
              </a:rPr>
              <a:t>COMMON</a:t>
            </a:r>
          </a:p>
        </p:txBody>
      </p:sp>
      <p:sp>
        <p:nvSpPr>
          <p:cNvPr id="15366" name="TextBox 13"/>
          <p:cNvSpPr txBox="1">
            <a:spLocks noChangeArrowheads="1"/>
          </p:cNvSpPr>
          <p:nvPr/>
        </p:nvSpPr>
        <p:spPr bwMode="auto">
          <a:xfrm>
            <a:off x="5244039" y="1362373"/>
            <a:ext cx="2977097" cy="954107"/>
          </a:xfrm>
          <a:prstGeom prst="rect">
            <a:avLst/>
          </a:prstGeom>
          <a:noFill/>
          <a:ln w="9525">
            <a:noFill/>
            <a:miter lim="800000"/>
            <a:headEnd/>
            <a:tailEnd/>
          </a:ln>
        </p:spPr>
        <p:txBody>
          <a:bodyPr wrap="none">
            <a:spAutoFit/>
          </a:bodyPr>
          <a:lstStyle/>
          <a:p>
            <a:r>
              <a:rPr lang="en-US" altLang="en-US" sz="2800" b="1" u="sng" dirty="0">
                <a:solidFill>
                  <a:srgbClr val="FF6600"/>
                </a:solidFill>
              </a:rPr>
              <a:t>MOST </a:t>
            </a:r>
          </a:p>
          <a:p>
            <a:r>
              <a:rPr lang="en-US" altLang="en-US" sz="2800" b="1" u="sng" dirty="0">
                <a:solidFill>
                  <a:srgbClr val="FF6600"/>
                </a:solidFill>
              </a:rPr>
              <a:t>TROUBLESOME</a:t>
            </a:r>
          </a:p>
        </p:txBody>
      </p:sp>
      <p:graphicFrame>
        <p:nvGraphicFramePr>
          <p:cNvPr id="2" name="Table 1"/>
          <p:cNvGraphicFramePr>
            <a:graphicFrameLocks noGrp="1"/>
          </p:cNvGraphicFramePr>
          <p:nvPr>
            <p:extLst>
              <p:ext uri="{D42A27DB-BD31-4B8C-83A1-F6EECF244321}">
                <p14:modId xmlns:p14="http://schemas.microsoft.com/office/powerpoint/2010/main" val="4293889154"/>
              </p:ext>
            </p:extLst>
          </p:nvPr>
        </p:nvGraphicFramePr>
        <p:xfrm>
          <a:off x="190500" y="2407920"/>
          <a:ext cx="4305300" cy="1866900"/>
        </p:xfrm>
        <a:graphic>
          <a:graphicData uri="http://schemas.openxmlformats.org/drawingml/2006/table">
            <a:tbl>
              <a:tblPr>
                <a:tableStyleId>{5C22544A-7EE6-4342-B048-85BDC9FD1C3A}</a:tableStyleId>
              </a:tblPr>
              <a:tblGrid>
                <a:gridCol w="800100">
                  <a:extLst>
                    <a:ext uri="{9D8B030D-6E8A-4147-A177-3AD203B41FA5}">
                      <a16:colId xmlns:a16="http://schemas.microsoft.com/office/drawing/2014/main" val="20000"/>
                    </a:ext>
                  </a:extLst>
                </a:gridCol>
                <a:gridCol w="3505200">
                  <a:extLst>
                    <a:ext uri="{9D8B030D-6E8A-4147-A177-3AD203B41FA5}">
                      <a16:colId xmlns:a16="http://schemas.microsoft.com/office/drawing/2014/main" val="20001"/>
                    </a:ext>
                  </a:extLst>
                </a:gridCol>
              </a:tblGrid>
              <a:tr h="373380">
                <a:tc>
                  <a:txBody>
                    <a:bodyPr/>
                    <a:lstStyle/>
                    <a:p>
                      <a:pPr algn="ctr" fontAlgn="b"/>
                      <a:r>
                        <a:rPr lang="en-US" sz="2000" u="none" strike="noStrike" dirty="0">
                          <a:effectLst/>
                        </a:rPr>
                        <a:t>1</a:t>
                      </a:r>
                      <a:endParaRPr lang="en-US" sz="2000" b="0" i="0" u="none" strike="noStrike" dirty="0">
                        <a:solidFill>
                          <a:srgbClr val="000000"/>
                        </a:solidFill>
                        <a:effectLst/>
                        <a:latin typeface="Calibri"/>
                      </a:endParaRPr>
                    </a:p>
                  </a:txBody>
                  <a:tcPr marL="7620" marR="7620" marT="7620" marB="0" anchor="b">
                    <a:solidFill>
                      <a:schemeClr val="bg1"/>
                    </a:solidFill>
                  </a:tcPr>
                </a:tc>
                <a:tc>
                  <a:txBody>
                    <a:bodyPr/>
                    <a:lstStyle/>
                    <a:p>
                      <a:pPr algn="l" fontAlgn="b"/>
                      <a:r>
                        <a:rPr lang="en-US" sz="2000" b="0" i="0" u="none" strike="noStrike" baseline="0" dirty="0">
                          <a:solidFill>
                            <a:schemeClr val="tx1"/>
                          </a:solidFill>
                          <a:effectLst/>
                          <a:latin typeface="+mn-lt"/>
                        </a:rPr>
                        <a:t>mustard spp. (31)*</a:t>
                      </a:r>
                    </a:p>
                  </a:txBody>
                  <a:tcPr marL="7620" marR="7620" marT="7620" marB="0" anchor="b">
                    <a:solidFill>
                      <a:schemeClr val="bg1"/>
                    </a:solidFill>
                  </a:tcPr>
                </a:tc>
                <a:extLst>
                  <a:ext uri="{0D108BD9-81ED-4DB2-BD59-A6C34878D82A}">
                    <a16:rowId xmlns:a16="http://schemas.microsoft.com/office/drawing/2014/main" val="10000"/>
                  </a:ext>
                </a:extLst>
              </a:tr>
              <a:tr h="373380">
                <a:tc>
                  <a:txBody>
                    <a:bodyPr/>
                    <a:lstStyle/>
                    <a:p>
                      <a:pPr algn="ctr" fontAlgn="b"/>
                      <a:r>
                        <a:rPr lang="en-US" sz="2000" u="none" strike="noStrike" dirty="0">
                          <a:effectLst/>
                        </a:rPr>
                        <a:t>2</a:t>
                      </a:r>
                      <a:endParaRPr lang="en-US" sz="2000" b="0" i="0" u="none" strike="noStrike" dirty="0">
                        <a:solidFill>
                          <a:srgbClr val="000000"/>
                        </a:solidFill>
                        <a:effectLst/>
                        <a:latin typeface="Calibri"/>
                      </a:endParaRPr>
                    </a:p>
                  </a:txBody>
                  <a:tcPr marL="7620" marR="7620" marT="7620" marB="0" anchor="b">
                    <a:solidFill>
                      <a:schemeClr val="bg1"/>
                    </a:solidFill>
                  </a:tcPr>
                </a:tc>
                <a:tc>
                  <a:txBody>
                    <a:bodyPr/>
                    <a:lstStyle/>
                    <a:p>
                      <a:pPr algn="l" fontAlgn="b"/>
                      <a:r>
                        <a:rPr lang="en-US" sz="2000" b="0" i="0" u="none" strike="noStrike" baseline="0" dirty="0">
                          <a:solidFill>
                            <a:schemeClr val="tx1"/>
                          </a:solidFill>
                          <a:effectLst/>
                          <a:latin typeface="+mn-lt"/>
                        </a:rPr>
                        <a:t>Lamium spp. (23)</a:t>
                      </a:r>
                    </a:p>
                  </a:txBody>
                  <a:tcPr marL="7620" marR="7620" marT="7620" marB="0" anchor="b">
                    <a:solidFill>
                      <a:schemeClr val="bg1"/>
                    </a:solidFill>
                  </a:tcPr>
                </a:tc>
                <a:extLst>
                  <a:ext uri="{0D108BD9-81ED-4DB2-BD59-A6C34878D82A}">
                    <a16:rowId xmlns:a16="http://schemas.microsoft.com/office/drawing/2014/main" val="10001"/>
                  </a:ext>
                </a:extLst>
              </a:tr>
              <a:tr h="373380">
                <a:tc>
                  <a:txBody>
                    <a:bodyPr/>
                    <a:lstStyle/>
                    <a:p>
                      <a:pPr algn="ctr" fontAlgn="b"/>
                      <a:r>
                        <a:rPr lang="en-US" sz="2000" b="0" i="0" u="none" strike="noStrike" dirty="0">
                          <a:solidFill>
                            <a:schemeClr val="dk1"/>
                          </a:solidFill>
                          <a:effectLst/>
                          <a:latin typeface="+mn-lt"/>
                        </a:rPr>
                        <a:t>3</a:t>
                      </a:r>
                      <a:endParaRPr lang="en-US" sz="2000" b="0" i="0" u="none" strike="noStrike" dirty="0">
                        <a:solidFill>
                          <a:srgbClr val="000000"/>
                        </a:solidFill>
                        <a:effectLst/>
                        <a:latin typeface="Calibri"/>
                      </a:endParaRPr>
                    </a:p>
                  </a:txBody>
                  <a:tcPr marL="7620" marR="7620" marT="7620" marB="0" anchor="b">
                    <a:solidFill>
                      <a:schemeClr val="bg1"/>
                    </a:solidFill>
                  </a:tcPr>
                </a:tc>
                <a:tc>
                  <a:txBody>
                    <a:bodyPr/>
                    <a:lstStyle/>
                    <a:p>
                      <a:pPr algn="l" fontAlgn="b"/>
                      <a:r>
                        <a:rPr lang="en-US" sz="2000" b="0" i="0" u="none" strike="noStrike" baseline="0" dirty="0">
                          <a:solidFill>
                            <a:schemeClr val="dk1"/>
                          </a:solidFill>
                          <a:effectLst/>
                          <a:latin typeface="+mn-lt"/>
                        </a:rPr>
                        <a:t>Bromus spp. (18)</a:t>
                      </a:r>
                      <a:endParaRPr lang="en-US" sz="2000" b="0" i="0" u="none" strike="noStrike" dirty="0">
                        <a:solidFill>
                          <a:srgbClr val="000000"/>
                        </a:solidFill>
                        <a:effectLst/>
                        <a:latin typeface="+mn-lt"/>
                      </a:endParaRPr>
                    </a:p>
                  </a:txBody>
                  <a:tcPr marL="7620" marR="7620" marT="7620" marB="0" anchor="b">
                    <a:solidFill>
                      <a:schemeClr val="bg1"/>
                    </a:solidFill>
                  </a:tcPr>
                </a:tc>
                <a:extLst>
                  <a:ext uri="{0D108BD9-81ED-4DB2-BD59-A6C34878D82A}">
                    <a16:rowId xmlns:a16="http://schemas.microsoft.com/office/drawing/2014/main" val="10002"/>
                  </a:ext>
                </a:extLst>
              </a:tr>
              <a:tr h="373380">
                <a:tc>
                  <a:txBody>
                    <a:bodyPr/>
                    <a:lstStyle/>
                    <a:p>
                      <a:pPr algn="ctr" fontAlgn="b"/>
                      <a:r>
                        <a:rPr lang="en-US" sz="2000" b="0" i="0" u="none" strike="noStrike" dirty="0">
                          <a:solidFill>
                            <a:schemeClr val="dk1"/>
                          </a:solidFill>
                          <a:effectLst/>
                          <a:latin typeface="+mn-lt"/>
                        </a:rPr>
                        <a:t>3</a:t>
                      </a:r>
                      <a:endParaRPr lang="en-US" sz="2000" b="0" i="0" u="none" strike="noStrike" dirty="0">
                        <a:solidFill>
                          <a:srgbClr val="000000"/>
                        </a:solidFill>
                        <a:effectLst/>
                        <a:latin typeface="Calibri"/>
                      </a:endParaRPr>
                    </a:p>
                  </a:txBody>
                  <a:tcPr marL="7620" marR="7620" marT="7620" marB="0" anchor="b">
                    <a:solidFill>
                      <a:schemeClr val="bg1"/>
                    </a:solidFill>
                  </a:tcPr>
                </a:tc>
                <a:tc>
                  <a:txBody>
                    <a:bodyPr/>
                    <a:lstStyle/>
                    <a:p>
                      <a:pPr algn="l" fontAlgn="b"/>
                      <a:r>
                        <a:rPr lang="en-US" sz="2000" b="0" i="0" u="none" strike="noStrike" baseline="0" dirty="0">
                          <a:solidFill>
                            <a:schemeClr val="dk1"/>
                          </a:solidFill>
                          <a:effectLst/>
                          <a:latin typeface="+mn-lt"/>
                        </a:rPr>
                        <a:t>Italian ryegrass (18)</a:t>
                      </a:r>
                      <a:endParaRPr lang="en-US" sz="2000" b="0" i="0" u="none" strike="noStrike" dirty="0">
                        <a:solidFill>
                          <a:srgbClr val="000000"/>
                        </a:solidFill>
                        <a:effectLst/>
                        <a:latin typeface="+mn-lt"/>
                      </a:endParaRPr>
                    </a:p>
                  </a:txBody>
                  <a:tcPr marL="7620" marR="7620" marT="7620" marB="0" anchor="b">
                    <a:solidFill>
                      <a:schemeClr val="bg1"/>
                    </a:solidFill>
                  </a:tcPr>
                </a:tc>
                <a:extLst>
                  <a:ext uri="{0D108BD9-81ED-4DB2-BD59-A6C34878D82A}">
                    <a16:rowId xmlns:a16="http://schemas.microsoft.com/office/drawing/2014/main" val="10003"/>
                  </a:ext>
                </a:extLst>
              </a:tr>
              <a:tr h="373380">
                <a:tc>
                  <a:txBody>
                    <a:bodyPr/>
                    <a:lstStyle/>
                    <a:p>
                      <a:pPr algn="ctr" fontAlgn="b"/>
                      <a:r>
                        <a:rPr lang="en-US" sz="2000" u="none" strike="noStrike" dirty="0">
                          <a:effectLst/>
                        </a:rPr>
                        <a:t>5</a:t>
                      </a:r>
                      <a:endParaRPr lang="en-US" sz="2000" b="0" i="0" u="none" strike="noStrike" dirty="0">
                        <a:solidFill>
                          <a:srgbClr val="000000"/>
                        </a:solidFill>
                        <a:effectLst/>
                        <a:latin typeface="Calibri"/>
                      </a:endParaRPr>
                    </a:p>
                  </a:txBody>
                  <a:tcPr marL="7620" marR="7620" marT="7620" marB="0" anchor="b">
                    <a:solidFill>
                      <a:schemeClr val="bg1"/>
                    </a:solidFill>
                  </a:tcPr>
                </a:tc>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en-US" sz="2000" b="0" i="0" u="none" strike="noStrike" baseline="0" dirty="0">
                          <a:solidFill>
                            <a:schemeClr val="dk1"/>
                          </a:solidFill>
                          <a:effectLst/>
                          <a:latin typeface="+mn-lt"/>
                        </a:rPr>
                        <a:t>common chickweed (10)</a:t>
                      </a:r>
                      <a:endParaRPr lang="en-US" sz="2000" b="0" i="0" u="none" strike="noStrike" dirty="0">
                        <a:solidFill>
                          <a:srgbClr val="000000"/>
                        </a:solidFill>
                        <a:effectLst/>
                        <a:latin typeface="+mn-lt"/>
                      </a:endParaRPr>
                    </a:p>
                  </a:txBody>
                  <a:tcPr marL="7620" marR="7620" marT="7620" marB="0" anchor="b">
                    <a:solidFill>
                      <a:schemeClr val="bg1"/>
                    </a:solidFill>
                  </a:tcPr>
                </a:tc>
                <a:extLst>
                  <a:ext uri="{0D108BD9-81ED-4DB2-BD59-A6C34878D82A}">
                    <a16:rowId xmlns:a16="http://schemas.microsoft.com/office/drawing/2014/main" val="10004"/>
                  </a:ext>
                </a:extLst>
              </a:tr>
            </a:tbl>
          </a:graphicData>
        </a:graphic>
      </p:graphicFrame>
      <p:graphicFrame>
        <p:nvGraphicFramePr>
          <p:cNvPr id="5" name="Table 4"/>
          <p:cNvGraphicFramePr>
            <a:graphicFrameLocks noGrp="1"/>
          </p:cNvGraphicFramePr>
          <p:nvPr>
            <p:extLst>
              <p:ext uri="{D42A27DB-BD31-4B8C-83A1-F6EECF244321}">
                <p14:modId xmlns:p14="http://schemas.microsoft.com/office/powerpoint/2010/main" val="3613318945"/>
              </p:ext>
            </p:extLst>
          </p:nvPr>
        </p:nvGraphicFramePr>
        <p:xfrm>
          <a:off x="4762500" y="2392680"/>
          <a:ext cx="4152900" cy="1866900"/>
        </p:xfrm>
        <a:graphic>
          <a:graphicData uri="http://schemas.openxmlformats.org/drawingml/2006/table">
            <a:tbl>
              <a:tblPr>
                <a:tableStyleId>{5C22544A-7EE6-4342-B048-85BDC9FD1C3A}</a:tableStyleId>
              </a:tblPr>
              <a:tblGrid>
                <a:gridCol w="876300">
                  <a:extLst>
                    <a:ext uri="{9D8B030D-6E8A-4147-A177-3AD203B41FA5}">
                      <a16:colId xmlns:a16="http://schemas.microsoft.com/office/drawing/2014/main" val="20000"/>
                    </a:ext>
                  </a:extLst>
                </a:gridCol>
                <a:gridCol w="3276600">
                  <a:extLst>
                    <a:ext uri="{9D8B030D-6E8A-4147-A177-3AD203B41FA5}">
                      <a16:colId xmlns:a16="http://schemas.microsoft.com/office/drawing/2014/main" val="20001"/>
                    </a:ext>
                  </a:extLst>
                </a:gridCol>
              </a:tblGrid>
              <a:tr h="373380">
                <a:tc>
                  <a:txBody>
                    <a:bodyPr/>
                    <a:lstStyle/>
                    <a:p>
                      <a:pPr algn="ctr" fontAlgn="b"/>
                      <a:r>
                        <a:rPr lang="en-US" sz="2000" u="none" strike="noStrike" dirty="0">
                          <a:effectLst/>
                          <a:latin typeface="+mn-lt"/>
                        </a:rPr>
                        <a:t>1</a:t>
                      </a:r>
                      <a:endParaRPr lang="en-US" sz="2000" b="0" i="0" u="none" strike="noStrike" dirty="0">
                        <a:solidFill>
                          <a:srgbClr val="000000"/>
                        </a:solidFill>
                        <a:effectLst/>
                        <a:latin typeface="+mn-lt"/>
                      </a:endParaRPr>
                    </a:p>
                  </a:txBody>
                  <a:tcPr marL="7620" marR="7620" marT="7620" marB="0" anchor="b"/>
                </a:tc>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en-US" sz="2000" b="0" i="0" u="none" strike="noStrike" baseline="0" dirty="0">
                          <a:solidFill>
                            <a:schemeClr val="dk1"/>
                          </a:solidFill>
                          <a:effectLst/>
                          <a:latin typeface="+mn-lt"/>
                        </a:rPr>
                        <a:t>Bromus spp. (19)*</a:t>
                      </a:r>
                      <a:endParaRPr lang="en-US" sz="2000" b="0" i="0" u="none" strike="noStrike" dirty="0">
                        <a:solidFill>
                          <a:srgbClr val="000000"/>
                        </a:solidFill>
                        <a:effectLst/>
                        <a:latin typeface="+mn-lt"/>
                      </a:endParaRPr>
                    </a:p>
                  </a:txBody>
                  <a:tcPr marL="7620" marR="7620" marT="7620" marB="0" anchor="b"/>
                </a:tc>
                <a:extLst>
                  <a:ext uri="{0D108BD9-81ED-4DB2-BD59-A6C34878D82A}">
                    <a16:rowId xmlns:a16="http://schemas.microsoft.com/office/drawing/2014/main" val="10000"/>
                  </a:ext>
                </a:extLst>
              </a:tr>
              <a:tr h="373380">
                <a:tc>
                  <a:txBody>
                    <a:bodyPr/>
                    <a:lstStyle/>
                    <a:p>
                      <a:pPr algn="ctr" fontAlgn="b"/>
                      <a:r>
                        <a:rPr lang="en-US" sz="2000" b="0" i="0" u="none" strike="noStrike" dirty="0">
                          <a:solidFill>
                            <a:srgbClr val="000000"/>
                          </a:solidFill>
                          <a:effectLst/>
                          <a:latin typeface="+mn-lt"/>
                        </a:rPr>
                        <a:t>1</a:t>
                      </a:r>
                    </a:p>
                  </a:txBody>
                  <a:tcPr marL="7620" marR="7620" marT="7620" marB="0" anchor="b"/>
                </a:tc>
                <a:tc>
                  <a:txBody>
                    <a:bodyPr/>
                    <a:lstStyle/>
                    <a:p>
                      <a:pPr algn="l" fontAlgn="b"/>
                      <a:r>
                        <a:rPr lang="en-US" sz="2000" b="0" i="0" u="none" strike="noStrike" baseline="0" dirty="0">
                          <a:solidFill>
                            <a:schemeClr val="dk1"/>
                          </a:solidFill>
                          <a:effectLst/>
                          <a:latin typeface="+mn-lt"/>
                        </a:rPr>
                        <a:t>Italian ryegrass (19)</a:t>
                      </a:r>
                      <a:endParaRPr lang="en-US" sz="2000" b="0" i="0" u="none" strike="noStrike" dirty="0">
                        <a:solidFill>
                          <a:srgbClr val="000000"/>
                        </a:solidFill>
                        <a:effectLst/>
                        <a:latin typeface="+mn-lt"/>
                      </a:endParaRPr>
                    </a:p>
                  </a:txBody>
                  <a:tcPr marL="7620" marR="7620" marT="7620" marB="0" anchor="b"/>
                </a:tc>
                <a:extLst>
                  <a:ext uri="{0D108BD9-81ED-4DB2-BD59-A6C34878D82A}">
                    <a16:rowId xmlns:a16="http://schemas.microsoft.com/office/drawing/2014/main" val="10001"/>
                  </a:ext>
                </a:extLst>
              </a:tr>
              <a:tr h="373380">
                <a:tc>
                  <a:txBody>
                    <a:bodyPr/>
                    <a:lstStyle/>
                    <a:p>
                      <a:pPr algn="ctr" fontAlgn="b"/>
                      <a:r>
                        <a:rPr lang="en-US" sz="2000" u="none" strike="noStrike" dirty="0">
                          <a:effectLst/>
                          <a:latin typeface="+mn-lt"/>
                        </a:rPr>
                        <a:t>3</a:t>
                      </a:r>
                      <a:endParaRPr lang="en-US" sz="2000" b="0" i="0" u="none" strike="noStrike" dirty="0">
                        <a:solidFill>
                          <a:srgbClr val="000000"/>
                        </a:solidFill>
                        <a:effectLst/>
                        <a:latin typeface="+mn-lt"/>
                      </a:endParaRPr>
                    </a:p>
                  </a:txBody>
                  <a:tcPr marL="7620" marR="7620" marT="7620" marB="0" anchor="b"/>
                </a:tc>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en-US" sz="2000" b="0" i="0" u="none" strike="noStrike" baseline="0" dirty="0">
                          <a:solidFill>
                            <a:schemeClr val="dk1"/>
                          </a:solidFill>
                          <a:effectLst/>
                          <a:latin typeface="+mn-lt"/>
                        </a:rPr>
                        <a:t>annual bluegrass (11)</a:t>
                      </a:r>
                      <a:endParaRPr lang="en-US" sz="2000" b="0" i="0" u="none" strike="noStrike" dirty="0">
                        <a:solidFill>
                          <a:srgbClr val="000000"/>
                        </a:solidFill>
                        <a:effectLst/>
                        <a:latin typeface="+mn-lt"/>
                      </a:endParaRPr>
                    </a:p>
                  </a:txBody>
                  <a:tcPr marL="7620" marR="7620" marT="7620" marB="0" anchor="b"/>
                </a:tc>
                <a:extLst>
                  <a:ext uri="{0D108BD9-81ED-4DB2-BD59-A6C34878D82A}">
                    <a16:rowId xmlns:a16="http://schemas.microsoft.com/office/drawing/2014/main" val="10002"/>
                  </a:ext>
                </a:extLst>
              </a:tr>
              <a:tr h="373380">
                <a:tc>
                  <a:txBody>
                    <a:bodyPr/>
                    <a:lstStyle/>
                    <a:p>
                      <a:pPr algn="ctr" fontAlgn="b"/>
                      <a:r>
                        <a:rPr lang="en-US" sz="2000" b="0" i="0" u="none" strike="noStrike" dirty="0">
                          <a:solidFill>
                            <a:srgbClr val="000000"/>
                          </a:solidFill>
                          <a:effectLst/>
                          <a:latin typeface="+mn-lt"/>
                        </a:rPr>
                        <a:t>4</a:t>
                      </a:r>
                    </a:p>
                  </a:txBody>
                  <a:tcPr marL="7620" marR="7620" marT="7620" marB="0" anchor="b"/>
                </a:tc>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en-US" sz="2000" b="0" i="0" u="none" strike="noStrike" dirty="0">
                          <a:solidFill>
                            <a:srgbClr val="000000"/>
                          </a:solidFill>
                          <a:effectLst/>
                          <a:latin typeface="+mn-lt"/>
                        </a:rPr>
                        <a:t>cereal (feral) rye (10)</a:t>
                      </a:r>
                    </a:p>
                  </a:txBody>
                  <a:tcPr marL="7620" marR="7620" marT="7620" marB="0" anchor="b"/>
                </a:tc>
                <a:extLst>
                  <a:ext uri="{0D108BD9-81ED-4DB2-BD59-A6C34878D82A}">
                    <a16:rowId xmlns:a16="http://schemas.microsoft.com/office/drawing/2014/main" val="10003"/>
                  </a:ext>
                </a:extLst>
              </a:tr>
              <a:tr h="373380">
                <a:tc>
                  <a:txBody>
                    <a:bodyPr/>
                    <a:lstStyle/>
                    <a:p>
                      <a:pPr algn="ctr" fontAlgn="b"/>
                      <a:r>
                        <a:rPr lang="en-US" sz="2000" b="0" i="0" u="none" strike="noStrike" dirty="0">
                          <a:solidFill>
                            <a:schemeClr val="tx1"/>
                          </a:solidFill>
                          <a:effectLst/>
                          <a:latin typeface="+mn-lt"/>
                        </a:rPr>
                        <a:t>5</a:t>
                      </a:r>
                    </a:p>
                  </a:txBody>
                  <a:tcPr marL="7620" marR="7620" marT="7620" marB="0" anchor="b">
                    <a:solidFill>
                      <a:schemeClr val="bg1"/>
                    </a:solidFill>
                  </a:tcPr>
                </a:tc>
                <a:tc>
                  <a:txBody>
                    <a:bodyPr/>
                    <a:lstStyle/>
                    <a:p>
                      <a:pPr algn="l" fontAlgn="b"/>
                      <a:r>
                        <a:rPr lang="en-US" sz="2000" b="0" i="0" u="none" strike="noStrike" baseline="0" dirty="0">
                          <a:solidFill>
                            <a:schemeClr val="dk1"/>
                          </a:solidFill>
                          <a:effectLst/>
                          <a:latin typeface="+mn-lt"/>
                        </a:rPr>
                        <a:t>Tie among 3 species (9)</a:t>
                      </a:r>
                      <a:endParaRPr lang="en-US" sz="2000" b="0" i="0" u="none" strike="noStrike" dirty="0">
                        <a:solidFill>
                          <a:srgbClr val="000000"/>
                        </a:solidFill>
                        <a:effectLst/>
                        <a:latin typeface="+mn-lt"/>
                      </a:endParaRPr>
                    </a:p>
                  </a:txBody>
                  <a:tcPr marL="7620" marR="7620" marT="7620" marB="0" anchor="b">
                    <a:solidFill>
                      <a:schemeClr val="bg1"/>
                    </a:solidFill>
                  </a:tcPr>
                </a:tc>
                <a:extLst>
                  <a:ext uri="{0D108BD9-81ED-4DB2-BD59-A6C34878D82A}">
                    <a16:rowId xmlns:a16="http://schemas.microsoft.com/office/drawing/2014/main" val="10004"/>
                  </a:ext>
                </a:extLst>
              </a:tr>
            </a:tbl>
          </a:graphicData>
        </a:graphic>
      </p:graphicFrame>
      <p:sp>
        <p:nvSpPr>
          <p:cNvPr id="9" name="Rectangle 7"/>
          <p:cNvSpPr>
            <a:spLocks noChangeArrowheads="1"/>
          </p:cNvSpPr>
          <p:nvPr/>
        </p:nvSpPr>
        <p:spPr bwMode="auto">
          <a:xfrm>
            <a:off x="304800" y="0"/>
            <a:ext cx="8534400" cy="1097280"/>
          </a:xfrm>
          <a:prstGeom prst="rect">
            <a:avLst/>
          </a:prstGeom>
          <a:noFill/>
          <a:ln w="9525">
            <a:noFill/>
            <a:miter lim="800000"/>
            <a:headEnd/>
            <a:tailEnd/>
          </a:ln>
        </p:spPr>
        <p:txBody>
          <a:bodyPr anchor="ctr"/>
          <a:lstStyle/>
          <a:p>
            <a:r>
              <a:rPr lang="en-US" altLang="en-US" sz="3200" dirty="0">
                <a:solidFill>
                  <a:srgbClr val="FFFF00"/>
                </a:solidFill>
              </a:rPr>
              <a:t>Top 5 Weeds in Winter Cereal Grains</a:t>
            </a:r>
          </a:p>
          <a:p>
            <a:r>
              <a:rPr lang="en-US" altLang="en-US" sz="2400" dirty="0">
                <a:solidFill>
                  <a:srgbClr val="FFFF00"/>
                </a:solidFill>
              </a:rPr>
              <a:t>(41 survey respondents)</a:t>
            </a:r>
          </a:p>
        </p:txBody>
      </p:sp>
      <p:sp>
        <p:nvSpPr>
          <p:cNvPr id="10" name="TextBox 9"/>
          <p:cNvSpPr txBox="1"/>
          <p:nvPr/>
        </p:nvSpPr>
        <p:spPr>
          <a:xfrm>
            <a:off x="381000" y="4492585"/>
            <a:ext cx="8458200" cy="1908215"/>
          </a:xfrm>
          <a:prstGeom prst="rect">
            <a:avLst/>
          </a:prstGeom>
          <a:noFill/>
        </p:spPr>
        <p:txBody>
          <a:bodyPr wrap="square" rtlCol="0">
            <a:spAutoFit/>
          </a:bodyPr>
          <a:lstStyle/>
          <a:p>
            <a:pPr marL="231775" indent="-231775" algn="l"/>
            <a:r>
              <a:rPr lang="en-US" b="1" dirty="0">
                <a:solidFill>
                  <a:schemeClr val="bg1"/>
                </a:solidFill>
              </a:rPr>
              <a:t>* number of survey respondents who listed the weed species as one of their  top 5 weeds in this crop.</a:t>
            </a:r>
          </a:p>
          <a:p>
            <a:pPr marL="109538" indent="-109538" algn="l">
              <a:buFont typeface="Arial" charset="0"/>
              <a:buChar char="•"/>
            </a:pPr>
            <a:endParaRPr lang="en-US" b="1" dirty="0">
              <a:solidFill>
                <a:schemeClr val="bg1"/>
              </a:solidFill>
            </a:endParaRPr>
          </a:p>
          <a:p>
            <a:pPr marL="109538" indent="-109538" algn="l">
              <a:buFontTx/>
              <a:buChar char="-"/>
            </a:pPr>
            <a:r>
              <a:rPr lang="en-US" sz="1600" dirty="0">
                <a:solidFill>
                  <a:schemeClr val="bg1"/>
                </a:solidFill>
              </a:rPr>
              <a:t>mustard spp. included flixweed, shepherd’s-purse, field pennycress, wild radish, blue, wild, and tumble mustard, and pinnate tansymustard. </a:t>
            </a:r>
          </a:p>
          <a:p>
            <a:pPr marL="109538" indent="-109538" algn="l">
              <a:buFontTx/>
              <a:buChar char="-"/>
            </a:pPr>
            <a:r>
              <a:rPr lang="en-US" sz="1600" dirty="0">
                <a:solidFill>
                  <a:schemeClr val="bg1"/>
                </a:solidFill>
              </a:rPr>
              <a:t>Lamium spp. included henbit and purple deadnettle. </a:t>
            </a:r>
          </a:p>
          <a:p>
            <a:pPr marL="109538" indent="-109538" algn="l">
              <a:buFontTx/>
              <a:buChar char="-"/>
            </a:pPr>
            <a:r>
              <a:rPr lang="en-US" sz="1600" dirty="0">
                <a:solidFill>
                  <a:schemeClr val="bg1"/>
                </a:solidFill>
              </a:rPr>
              <a:t>Bromus spp. included downy, smooth and Japanese brome, and cheat.</a:t>
            </a:r>
          </a:p>
        </p:txBody>
      </p:sp>
    </p:spTree>
    <p:extLst>
      <p:ext uri="{BB962C8B-B14F-4D97-AF65-F5344CB8AC3E}">
        <p14:creationId xmlns:p14="http://schemas.microsoft.com/office/powerpoint/2010/main" val="1204600085"/>
      </p:ext>
    </p:extLst>
  </p:cSld>
  <p:clrMapOvr>
    <a:masterClrMapping/>
  </p:clrMapOvr>
  <p:transition spd="slow"/>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ChangeArrowheads="1"/>
          </p:cNvSpPr>
          <p:nvPr/>
        </p:nvSpPr>
        <p:spPr bwMode="auto">
          <a:xfrm>
            <a:off x="685800" y="130175"/>
            <a:ext cx="7772400" cy="1470025"/>
          </a:xfrm>
          <a:prstGeom prst="rect">
            <a:avLst/>
          </a:prstGeom>
          <a:noFill/>
          <a:ln w="9525">
            <a:noFill/>
            <a:miter lim="800000"/>
            <a:headEnd/>
            <a:tailEnd/>
          </a:ln>
        </p:spPr>
        <p:txBody>
          <a:bodyPr anchor="ctr"/>
          <a:lstStyle/>
          <a:p>
            <a:endParaRPr lang="en-US" altLang="en-US" sz="4400" dirty="0">
              <a:solidFill>
                <a:srgbClr val="FFFF00"/>
              </a:solidFill>
            </a:endParaRPr>
          </a:p>
        </p:txBody>
      </p:sp>
      <p:sp>
        <p:nvSpPr>
          <p:cNvPr id="15363" name="Rectangle 7"/>
          <p:cNvSpPr>
            <a:spLocks noChangeArrowheads="1"/>
          </p:cNvSpPr>
          <p:nvPr/>
        </p:nvSpPr>
        <p:spPr bwMode="auto">
          <a:xfrm>
            <a:off x="152400" y="121920"/>
            <a:ext cx="8839200" cy="1325880"/>
          </a:xfrm>
          <a:prstGeom prst="rect">
            <a:avLst/>
          </a:prstGeom>
          <a:noFill/>
          <a:ln w="9525">
            <a:noFill/>
            <a:miter lim="800000"/>
            <a:headEnd/>
            <a:tailEnd/>
          </a:ln>
        </p:spPr>
        <p:txBody>
          <a:bodyPr anchor="ctr"/>
          <a:lstStyle/>
          <a:p>
            <a:r>
              <a:rPr lang="en-US" altLang="en-US" sz="3200" dirty="0">
                <a:solidFill>
                  <a:srgbClr val="FFFF00"/>
                </a:solidFill>
              </a:rPr>
              <a:t>Top 10 Most </a:t>
            </a:r>
            <a:r>
              <a:rPr lang="en-US" altLang="en-US" sz="3200" dirty="0">
                <a:solidFill>
                  <a:srgbClr val="FF6600"/>
                </a:solidFill>
              </a:rPr>
              <a:t>Common</a:t>
            </a:r>
            <a:r>
              <a:rPr lang="en-US" altLang="en-US" sz="3200" dirty="0">
                <a:solidFill>
                  <a:srgbClr val="FFFF00"/>
                </a:solidFill>
              </a:rPr>
              <a:t> Weeds among all </a:t>
            </a:r>
          </a:p>
          <a:p>
            <a:r>
              <a:rPr lang="en-US" altLang="en-US" sz="3200" dirty="0">
                <a:solidFill>
                  <a:srgbClr val="FFFF00"/>
                </a:solidFill>
              </a:rPr>
              <a:t>Grass Crops, Pasture, &amp; Turf</a:t>
            </a:r>
          </a:p>
          <a:p>
            <a:r>
              <a:rPr lang="en-US" altLang="en-US" sz="2400" dirty="0">
                <a:solidFill>
                  <a:srgbClr val="FFFF00"/>
                </a:solidFill>
              </a:rPr>
              <a:t>(202 total survey respondents)</a:t>
            </a:r>
          </a:p>
        </p:txBody>
      </p:sp>
      <p:sp>
        <p:nvSpPr>
          <p:cNvPr id="15364" name="Rectangle 5"/>
          <p:cNvSpPr>
            <a:spLocks noChangeArrowheads="1"/>
          </p:cNvSpPr>
          <p:nvPr/>
        </p:nvSpPr>
        <p:spPr bwMode="auto">
          <a:xfrm>
            <a:off x="0" y="1545253"/>
            <a:ext cx="8235950" cy="76200"/>
          </a:xfrm>
          <a:prstGeom prst="rect">
            <a:avLst/>
          </a:prstGeom>
          <a:gradFill rotWithShape="0">
            <a:gsLst>
              <a:gs pos="0">
                <a:srgbClr val="FFFF00"/>
              </a:gs>
              <a:gs pos="50000">
                <a:srgbClr val="FF9966"/>
              </a:gs>
              <a:gs pos="100000">
                <a:srgbClr val="FFFF00"/>
              </a:gs>
            </a:gsLst>
            <a:lin ang="0" scaled="1"/>
          </a:gradFill>
          <a:ln w="28575">
            <a:solidFill>
              <a:schemeClr val="tx1"/>
            </a:solidFill>
            <a:miter lim="800000"/>
            <a:headEnd/>
            <a:tailEnd/>
          </a:ln>
        </p:spPr>
        <p:txBody>
          <a:bodyPr wrap="none" anchor="ctr"/>
          <a:lstStyle/>
          <a:p>
            <a:endParaRPr lang="en-US" altLang="en-US" dirty="0"/>
          </a:p>
        </p:txBody>
      </p:sp>
      <p:sp>
        <p:nvSpPr>
          <p:cNvPr id="15365" name="TextBox 13"/>
          <p:cNvSpPr txBox="1">
            <a:spLocks noChangeArrowheads="1"/>
          </p:cNvSpPr>
          <p:nvPr/>
        </p:nvSpPr>
        <p:spPr bwMode="auto">
          <a:xfrm>
            <a:off x="1235440" y="1697653"/>
            <a:ext cx="2193560" cy="954107"/>
          </a:xfrm>
          <a:prstGeom prst="rect">
            <a:avLst/>
          </a:prstGeom>
          <a:noFill/>
          <a:ln w="9525">
            <a:noFill/>
            <a:miter lim="800000"/>
            <a:headEnd/>
            <a:tailEnd/>
          </a:ln>
        </p:spPr>
        <p:txBody>
          <a:bodyPr wrap="square">
            <a:spAutoFit/>
          </a:bodyPr>
          <a:lstStyle/>
          <a:p>
            <a:r>
              <a:rPr lang="en-US" altLang="en-US" sz="2800" b="1" u="sng" dirty="0">
                <a:solidFill>
                  <a:srgbClr val="FF6600"/>
                </a:solidFill>
              </a:rPr>
              <a:t>MOST </a:t>
            </a:r>
          </a:p>
          <a:p>
            <a:r>
              <a:rPr lang="en-US" altLang="en-US" sz="2800" b="1" u="sng" dirty="0">
                <a:solidFill>
                  <a:srgbClr val="FF6600"/>
                </a:solidFill>
              </a:rPr>
              <a:t>COMMON</a:t>
            </a:r>
          </a:p>
        </p:txBody>
      </p:sp>
      <p:graphicFrame>
        <p:nvGraphicFramePr>
          <p:cNvPr id="2" name="Table 1"/>
          <p:cNvGraphicFramePr>
            <a:graphicFrameLocks noGrp="1"/>
          </p:cNvGraphicFramePr>
          <p:nvPr>
            <p:extLst>
              <p:ext uri="{D42A27DB-BD31-4B8C-83A1-F6EECF244321}">
                <p14:modId xmlns:p14="http://schemas.microsoft.com/office/powerpoint/2010/main" val="2023114173"/>
              </p:ext>
            </p:extLst>
          </p:nvPr>
        </p:nvGraphicFramePr>
        <p:xfrm>
          <a:off x="190500" y="2743200"/>
          <a:ext cx="4305300" cy="3733800"/>
        </p:xfrm>
        <a:graphic>
          <a:graphicData uri="http://schemas.openxmlformats.org/drawingml/2006/table">
            <a:tbl>
              <a:tblPr>
                <a:tableStyleId>{5C22544A-7EE6-4342-B048-85BDC9FD1C3A}</a:tableStyleId>
              </a:tblPr>
              <a:tblGrid>
                <a:gridCol w="723900">
                  <a:extLst>
                    <a:ext uri="{9D8B030D-6E8A-4147-A177-3AD203B41FA5}">
                      <a16:colId xmlns:a16="http://schemas.microsoft.com/office/drawing/2014/main" val="20000"/>
                    </a:ext>
                  </a:extLst>
                </a:gridCol>
                <a:gridCol w="3581400">
                  <a:extLst>
                    <a:ext uri="{9D8B030D-6E8A-4147-A177-3AD203B41FA5}">
                      <a16:colId xmlns:a16="http://schemas.microsoft.com/office/drawing/2014/main" val="20001"/>
                    </a:ext>
                  </a:extLst>
                </a:gridCol>
              </a:tblGrid>
              <a:tr h="373380">
                <a:tc>
                  <a:txBody>
                    <a:bodyPr/>
                    <a:lstStyle/>
                    <a:p>
                      <a:pPr algn="ctr" fontAlgn="b"/>
                      <a:r>
                        <a:rPr lang="en-US" sz="2000" u="none" strike="noStrike" dirty="0">
                          <a:effectLst/>
                        </a:rPr>
                        <a:t>1</a:t>
                      </a:r>
                      <a:endParaRPr lang="en-US" sz="2000" b="0" i="0" u="none" strike="noStrike" dirty="0">
                        <a:solidFill>
                          <a:srgbClr val="000000"/>
                        </a:solidFill>
                        <a:effectLst/>
                        <a:latin typeface="Calibri"/>
                      </a:endParaRPr>
                    </a:p>
                  </a:txBody>
                  <a:tcPr marL="7620" marR="7620" marT="7620" marB="0" anchor="b">
                    <a:solidFill>
                      <a:schemeClr val="bg1"/>
                    </a:solidFill>
                  </a:tcPr>
                </a:tc>
                <a:tc>
                  <a:txBody>
                    <a:bodyPr/>
                    <a:lstStyle/>
                    <a:p>
                      <a:pPr algn="l" fontAlgn="b"/>
                      <a:r>
                        <a:rPr lang="en-US" sz="2000" b="0" i="0" u="none" strike="noStrike" baseline="0" dirty="0">
                          <a:solidFill>
                            <a:schemeClr val="dk1"/>
                          </a:solidFill>
                          <a:effectLst/>
                          <a:latin typeface="+mn-lt"/>
                        </a:rPr>
                        <a:t>crabgrass spp. (55)*</a:t>
                      </a:r>
                      <a:endParaRPr lang="en-US" sz="2000" b="0" i="0" u="none" strike="noStrike" dirty="0">
                        <a:solidFill>
                          <a:srgbClr val="000000"/>
                        </a:solidFill>
                        <a:effectLst/>
                        <a:latin typeface="+mn-lt"/>
                      </a:endParaRPr>
                    </a:p>
                  </a:txBody>
                  <a:tcPr marL="7620" marR="7620" marT="7620" marB="0" anchor="b">
                    <a:solidFill>
                      <a:schemeClr val="bg1"/>
                    </a:solidFill>
                  </a:tcPr>
                </a:tc>
                <a:extLst>
                  <a:ext uri="{0D108BD9-81ED-4DB2-BD59-A6C34878D82A}">
                    <a16:rowId xmlns:a16="http://schemas.microsoft.com/office/drawing/2014/main" val="10000"/>
                  </a:ext>
                </a:extLst>
              </a:tr>
              <a:tr h="373380">
                <a:tc>
                  <a:txBody>
                    <a:bodyPr/>
                    <a:lstStyle/>
                    <a:p>
                      <a:pPr algn="ctr" fontAlgn="b"/>
                      <a:r>
                        <a:rPr lang="en-US" sz="2000" u="none" strike="noStrike" dirty="0">
                          <a:effectLst/>
                        </a:rPr>
                        <a:t>2</a:t>
                      </a:r>
                      <a:endParaRPr lang="en-US" sz="2000" b="0" i="0" u="none" strike="noStrike" dirty="0">
                        <a:solidFill>
                          <a:srgbClr val="000000"/>
                        </a:solidFill>
                        <a:effectLst/>
                        <a:latin typeface="Calibri"/>
                      </a:endParaRPr>
                    </a:p>
                  </a:txBody>
                  <a:tcPr marL="7620" marR="7620" marT="7620" marB="0" anchor="b">
                    <a:solidFill>
                      <a:schemeClr val="bg1"/>
                    </a:solidFill>
                  </a:tcPr>
                </a:tc>
                <a:tc>
                  <a:txBody>
                    <a:bodyPr/>
                    <a:lstStyle/>
                    <a:p>
                      <a:pPr algn="l" fontAlgn="b"/>
                      <a:r>
                        <a:rPr lang="en-US" sz="2000" b="0" i="0" u="none" strike="noStrike" baseline="0" dirty="0">
                          <a:solidFill>
                            <a:schemeClr val="tx1"/>
                          </a:solidFill>
                          <a:effectLst/>
                          <a:latin typeface="+mn-lt"/>
                        </a:rPr>
                        <a:t>common lambsquarters (49)</a:t>
                      </a:r>
                    </a:p>
                  </a:txBody>
                  <a:tcPr marL="7620" marR="7620" marT="7620" marB="0" anchor="b">
                    <a:solidFill>
                      <a:schemeClr val="bg1"/>
                    </a:solidFill>
                  </a:tcPr>
                </a:tc>
                <a:extLst>
                  <a:ext uri="{0D108BD9-81ED-4DB2-BD59-A6C34878D82A}">
                    <a16:rowId xmlns:a16="http://schemas.microsoft.com/office/drawing/2014/main" val="10001"/>
                  </a:ext>
                </a:extLst>
              </a:tr>
              <a:tr h="373380">
                <a:tc>
                  <a:txBody>
                    <a:bodyPr/>
                    <a:lstStyle/>
                    <a:p>
                      <a:pPr algn="ctr" fontAlgn="b"/>
                      <a:r>
                        <a:rPr lang="en-US" sz="2000" b="0" i="0" u="none" strike="noStrike" dirty="0">
                          <a:solidFill>
                            <a:schemeClr val="dk1"/>
                          </a:solidFill>
                          <a:effectLst/>
                          <a:latin typeface="+mn-lt"/>
                        </a:rPr>
                        <a:t>2</a:t>
                      </a:r>
                      <a:endParaRPr lang="en-US" sz="2000" b="0" i="0" u="none" strike="noStrike" dirty="0">
                        <a:solidFill>
                          <a:srgbClr val="000000"/>
                        </a:solidFill>
                        <a:effectLst/>
                        <a:latin typeface="Calibri"/>
                      </a:endParaRPr>
                    </a:p>
                  </a:txBody>
                  <a:tcPr marL="7620" marR="7620" marT="7620" marB="0" anchor="b">
                    <a:solidFill>
                      <a:schemeClr val="bg1"/>
                    </a:solidFill>
                  </a:tcPr>
                </a:tc>
                <a:tc>
                  <a:txBody>
                    <a:bodyPr/>
                    <a:lstStyle/>
                    <a:p>
                      <a:pPr algn="l" fontAlgn="b"/>
                      <a:r>
                        <a:rPr lang="en-US" sz="2000" b="0" i="0" u="none" strike="noStrike" baseline="0" dirty="0">
                          <a:solidFill>
                            <a:schemeClr val="dk1"/>
                          </a:solidFill>
                          <a:effectLst/>
                          <a:latin typeface="+mn-lt"/>
                        </a:rPr>
                        <a:t>mustard spp.  (49)</a:t>
                      </a:r>
                      <a:endParaRPr lang="en-US" sz="2000" b="0" i="0" u="none" strike="noStrike" dirty="0">
                        <a:solidFill>
                          <a:srgbClr val="000000"/>
                        </a:solidFill>
                        <a:effectLst/>
                        <a:latin typeface="+mn-lt"/>
                      </a:endParaRPr>
                    </a:p>
                  </a:txBody>
                  <a:tcPr marL="7620" marR="7620" marT="7620" marB="0" anchor="b">
                    <a:solidFill>
                      <a:schemeClr val="bg1"/>
                    </a:solidFill>
                  </a:tcPr>
                </a:tc>
                <a:extLst>
                  <a:ext uri="{0D108BD9-81ED-4DB2-BD59-A6C34878D82A}">
                    <a16:rowId xmlns:a16="http://schemas.microsoft.com/office/drawing/2014/main" val="10002"/>
                  </a:ext>
                </a:extLst>
              </a:tr>
              <a:tr h="373380">
                <a:tc>
                  <a:txBody>
                    <a:bodyPr/>
                    <a:lstStyle/>
                    <a:p>
                      <a:pPr algn="ctr" fontAlgn="b"/>
                      <a:r>
                        <a:rPr lang="en-US" sz="2000" u="none" strike="noStrike" dirty="0">
                          <a:effectLst/>
                        </a:rPr>
                        <a:t>4</a:t>
                      </a:r>
                      <a:endParaRPr lang="en-US" sz="2000" b="0" i="0" u="none" strike="noStrike" dirty="0">
                        <a:solidFill>
                          <a:srgbClr val="000000"/>
                        </a:solidFill>
                        <a:effectLst/>
                        <a:latin typeface="Calibri"/>
                      </a:endParaRPr>
                    </a:p>
                  </a:txBody>
                  <a:tcPr marL="7620" marR="7620" marT="7620" marB="0" anchor="b">
                    <a:solidFill>
                      <a:schemeClr val="bg1"/>
                    </a:solidFill>
                  </a:tcPr>
                </a:tc>
                <a:tc>
                  <a:txBody>
                    <a:bodyPr/>
                    <a:lstStyle/>
                    <a:p>
                      <a:pPr algn="l" fontAlgn="b"/>
                      <a:r>
                        <a:rPr lang="en-US" sz="2000" b="0" i="0" u="none" strike="noStrike" baseline="0" dirty="0">
                          <a:solidFill>
                            <a:schemeClr val="dk1"/>
                          </a:solidFill>
                          <a:effectLst/>
                          <a:latin typeface="+mn-lt"/>
                        </a:rPr>
                        <a:t>foxtail spp.  (44)</a:t>
                      </a:r>
                      <a:endParaRPr lang="en-US" sz="2000" b="0" i="0" u="none" strike="noStrike" dirty="0">
                        <a:solidFill>
                          <a:srgbClr val="000000"/>
                        </a:solidFill>
                        <a:effectLst/>
                        <a:latin typeface="+mn-lt"/>
                      </a:endParaRPr>
                    </a:p>
                  </a:txBody>
                  <a:tcPr marL="7620" marR="7620" marT="7620" marB="0" anchor="b">
                    <a:solidFill>
                      <a:schemeClr val="bg1"/>
                    </a:solidFill>
                  </a:tcPr>
                </a:tc>
                <a:extLst>
                  <a:ext uri="{0D108BD9-81ED-4DB2-BD59-A6C34878D82A}">
                    <a16:rowId xmlns:a16="http://schemas.microsoft.com/office/drawing/2014/main" val="10003"/>
                  </a:ext>
                </a:extLst>
              </a:tr>
              <a:tr h="373380">
                <a:tc>
                  <a:txBody>
                    <a:bodyPr/>
                    <a:lstStyle/>
                    <a:p>
                      <a:pPr algn="ctr" fontAlgn="b"/>
                      <a:r>
                        <a:rPr lang="en-US" sz="2000" u="none" strike="noStrike" dirty="0">
                          <a:effectLst/>
                        </a:rPr>
                        <a:t>5</a:t>
                      </a:r>
                      <a:endParaRPr lang="en-US" sz="2000" b="0" i="0" u="none" strike="noStrike" dirty="0">
                        <a:solidFill>
                          <a:srgbClr val="000000"/>
                        </a:solidFill>
                        <a:effectLst/>
                        <a:latin typeface="Calibri"/>
                      </a:endParaRPr>
                    </a:p>
                  </a:txBody>
                  <a:tcPr marL="7620" marR="7620" marT="7620" marB="0" anchor="b">
                    <a:solidFill>
                      <a:schemeClr val="bg1"/>
                    </a:solidFill>
                  </a:tcPr>
                </a:tc>
                <a:tc>
                  <a:txBody>
                    <a:bodyPr/>
                    <a:lstStyle/>
                    <a:p>
                      <a:pPr algn="l" fontAlgn="b"/>
                      <a:r>
                        <a:rPr lang="en-US" sz="2000" b="0" i="0" u="none" strike="noStrike" baseline="0" dirty="0">
                          <a:solidFill>
                            <a:schemeClr val="tx1"/>
                          </a:solidFill>
                          <a:effectLst/>
                          <a:latin typeface="+mn-lt"/>
                        </a:rPr>
                        <a:t>Bromus spp. (37)</a:t>
                      </a:r>
                    </a:p>
                  </a:txBody>
                  <a:tcPr marL="7620" marR="7620" marT="7620" marB="0" anchor="b">
                    <a:solidFill>
                      <a:schemeClr val="bg1"/>
                    </a:solidFill>
                  </a:tcPr>
                </a:tc>
                <a:extLst>
                  <a:ext uri="{0D108BD9-81ED-4DB2-BD59-A6C34878D82A}">
                    <a16:rowId xmlns:a16="http://schemas.microsoft.com/office/drawing/2014/main" val="10004"/>
                  </a:ext>
                </a:extLst>
              </a:tr>
              <a:tr h="373380">
                <a:tc>
                  <a:txBody>
                    <a:bodyPr/>
                    <a:lstStyle/>
                    <a:p>
                      <a:pPr algn="ctr" fontAlgn="b"/>
                      <a:r>
                        <a:rPr lang="en-US" sz="2000" b="0" i="0" u="none" strike="noStrike" dirty="0">
                          <a:solidFill>
                            <a:srgbClr val="000000"/>
                          </a:solidFill>
                          <a:effectLst/>
                          <a:latin typeface="+mn-lt"/>
                        </a:rPr>
                        <a:t>6</a:t>
                      </a:r>
                    </a:p>
                  </a:txBody>
                  <a:tcPr marL="7620" marR="7620" marT="7620" marB="0" anchor="b">
                    <a:solidFill>
                      <a:schemeClr val="bg1"/>
                    </a:solidFill>
                  </a:tcPr>
                </a:tc>
                <a:tc>
                  <a:txBody>
                    <a:bodyPr/>
                    <a:lstStyle/>
                    <a:p>
                      <a:pPr algn="l" fontAlgn="b"/>
                      <a:r>
                        <a:rPr lang="en-US" sz="2000" b="0" i="0" u="none" strike="noStrike" dirty="0">
                          <a:solidFill>
                            <a:srgbClr val="000000"/>
                          </a:solidFill>
                          <a:effectLst/>
                          <a:latin typeface="+mn-lt"/>
                        </a:rPr>
                        <a:t>kochia (36)</a:t>
                      </a:r>
                    </a:p>
                  </a:txBody>
                  <a:tcPr marL="7620" marR="7620" marT="7620" marB="0" anchor="b">
                    <a:solidFill>
                      <a:schemeClr val="bg1"/>
                    </a:solidFill>
                  </a:tcPr>
                </a:tc>
                <a:extLst>
                  <a:ext uri="{0D108BD9-81ED-4DB2-BD59-A6C34878D82A}">
                    <a16:rowId xmlns:a16="http://schemas.microsoft.com/office/drawing/2014/main" val="10005"/>
                  </a:ext>
                </a:extLst>
              </a:tr>
              <a:tr h="373380">
                <a:tc>
                  <a:txBody>
                    <a:bodyPr/>
                    <a:lstStyle/>
                    <a:p>
                      <a:pPr algn="ctr" fontAlgn="b"/>
                      <a:r>
                        <a:rPr lang="en-US" sz="2000" u="none" strike="noStrike" dirty="0">
                          <a:effectLst/>
                        </a:rPr>
                        <a:t>7</a:t>
                      </a:r>
                      <a:endParaRPr lang="en-US" sz="2000" b="0" i="0" u="none" strike="noStrike" dirty="0">
                        <a:solidFill>
                          <a:srgbClr val="000000"/>
                        </a:solidFill>
                        <a:effectLst/>
                        <a:latin typeface="Calibri"/>
                      </a:endParaRPr>
                    </a:p>
                  </a:txBody>
                  <a:tcPr marL="7620" marR="7620" marT="7620" marB="0" anchor="b">
                    <a:solidFill>
                      <a:schemeClr val="bg1"/>
                    </a:solidFill>
                  </a:tcPr>
                </a:tc>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en-US" sz="2000" b="0" i="0" u="none" strike="noStrike" dirty="0">
                          <a:solidFill>
                            <a:srgbClr val="000000"/>
                          </a:solidFill>
                          <a:effectLst/>
                          <a:latin typeface="+mn-lt"/>
                        </a:rPr>
                        <a:t>dandelion (31)</a:t>
                      </a:r>
                    </a:p>
                  </a:txBody>
                  <a:tcPr marL="7620" marR="7620" marT="7620" marB="0" anchor="b">
                    <a:solidFill>
                      <a:schemeClr val="bg1"/>
                    </a:solidFill>
                  </a:tcPr>
                </a:tc>
                <a:extLst>
                  <a:ext uri="{0D108BD9-81ED-4DB2-BD59-A6C34878D82A}">
                    <a16:rowId xmlns:a16="http://schemas.microsoft.com/office/drawing/2014/main" val="10006"/>
                  </a:ext>
                </a:extLst>
              </a:tr>
              <a:tr h="373380">
                <a:tc>
                  <a:txBody>
                    <a:bodyPr/>
                    <a:lstStyle/>
                    <a:p>
                      <a:pPr algn="ctr" fontAlgn="b"/>
                      <a:r>
                        <a:rPr lang="en-US" sz="2000" u="none" strike="noStrike" dirty="0">
                          <a:effectLst/>
                        </a:rPr>
                        <a:t>8</a:t>
                      </a:r>
                      <a:endParaRPr lang="en-US" sz="2000" b="0" i="0" u="none" strike="noStrike" dirty="0">
                        <a:solidFill>
                          <a:srgbClr val="000000"/>
                        </a:solidFill>
                        <a:effectLst/>
                        <a:latin typeface="Calibri"/>
                      </a:endParaRPr>
                    </a:p>
                  </a:txBody>
                  <a:tcPr marL="7620" marR="7620" marT="7620" marB="0" anchor="b">
                    <a:solidFill>
                      <a:schemeClr val="bg1"/>
                    </a:solidFill>
                  </a:tcPr>
                </a:tc>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en-US" sz="2000" b="0" i="0" u="none" strike="noStrike" dirty="0">
                          <a:solidFill>
                            <a:srgbClr val="000000"/>
                          </a:solidFill>
                          <a:effectLst/>
                          <a:latin typeface="+mn-lt"/>
                        </a:rPr>
                        <a:t>Lamium spp. (30)</a:t>
                      </a:r>
                    </a:p>
                  </a:txBody>
                  <a:tcPr marL="7620" marR="7620" marT="7620" marB="0" anchor="b">
                    <a:solidFill>
                      <a:schemeClr val="bg1"/>
                    </a:solidFill>
                  </a:tcPr>
                </a:tc>
                <a:extLst>
                  <a:ext uri="{0D108BD9-81ED-4DB2-BD59-A6C34878D82A}">
                    <a16:rowId xmlns:a16="http://schemas.microsoft.com/office/drawing/2014/main" val="10007"/>
                  </a:ext>
                </a:extLst>
              </a:tr>
              <a:tr h="373380">
                <a:tc>
                  <a:txBody>
                    <a:bodyPr/>
                    <a:lstStyle/>
                    <a:p>
                      <a:pPr algn="ctr" fontAlgn="b"/>
                      <a:r>
                        <a:rPr lang="en-US" sz="2000" b="0" i="0" u="none" strike="noStrike" dirty="0">
                          <a:solidFill>
                            <a:schemeClr val="dk1"/>
                          </a:solidFill>
                          <a:effectLst/>
                          <a:latin typeface="+mn-lt"/>
                        </a:rPr>
                        <a:t>9</a:t>
                      </a:r>
                      <a:endParaRPr lang="en-US" sz="2000" b="0" i="0" u="none" strike="noStrike" dirty="0">
                        <a:solidFill>
                          <a:srgbClr val="000000"/>
                        </a:solidFill>
                        <a:effectLst/>
                        <a:latin typeface="Calibri"/>
                      </a:endParaRPr>
                    </a:p>
                  </a:txBody>
                  <a:tcPr marL="7620" marR="7620" marT="7620" marB="0" anchor="b">
                    <a:solidFill>
                      <a:schemeClr val="bg1"/>
                    </a:solidFill>
                  </a:tcPr>
                </a:tc>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en-US" sz="2000" b="0" i="0" u="none" strike="noStrike" dirty="0">
                          <a:solidFill>
                            <a:srgbClr val="000000"/>
                          </a:solidFill>
                          <a:effectLst/>
                          <a:latin typeface="+mn-lt"/>
                        </a:rPr>
                        <a:t>Palmer amaranth (26)</a:t>
                      </a:r>
                    </a:p>
                  </a:txBody>
                  <a:tcPr marL="7620" marR="7620" marT="7620" marB="0" anchor="b">
                    <a:solidFill>
                      <a:schemeClr val="bg1"/>
                    </a:solidFill>
                  </a:tcPr>
                </a:tc>
                <a:extLst>
                  <a:ext uri="{0D108BD9-81ED-4DB2-BD59-A6C34878D82A}">
                    <a16:rowId xmlns:a16="http://schemas.microsoft.com/office/drawing/2014/main" val="10008"/>
                  </a:ext>
                </a:extLst>
              </a:tr>
              <a:tr h="373380">
                <a:tc>
                  <a:txBody>
                    <a:bodyPr/>
                    <a:lstStyle/>
                    <a:p>
                      <a:pPr algn="ctr" fontAlgn="b"/>
                      <a:r>
                        <a:rPr lang="en-US" sz="2000" b="0" i="0" u="none" strike="noStrike" dirty="0">
                          <a:solidFill>
                            <a:schemeClr val="dk1"/>
                          </a:solidFill>
                          <a:effectLst/>
                          <a:latin typeface="+mn-lt"/>
                        </a:rPr>
                        <a:t>9</a:t>
                      </a:r>
                      <a:endParaRPr lang="en-US" sz="2000" b="0" i="0" u="none" strike="noStrike" dirty="0">
                        <a:solidFill>
                          <a:srgbClr val="000000"/>
                        </a:solidFill>
                        <a:effectLst/>
                        <a:latin typeface="Calibri"/>
                      </a:endParaRPr>
                    </a:p>
                  </a:txBody>
                  <a:tcPr marL="7620" marR="7620" marT="7620" marB="0" anchor="b">
                    <a:solidFill>
                      <a:schemeClr val="bg1"/>
                    </a:solidFill>
                  </a:tcPr>
                </a:tc>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en-US" sz="2000" b="0" i="0" u="none" strike="noStrike" dirty="0">
                          <a:solidFill>
                            <a:srgbClr val="000000"/>
                          </a:solidFill>
                          <a:effectLst/>
                          <a:latin typeface="+mn-lt"/>
                        </a:rPr>
                        <a:t>morningglory</a:t>
                      </a:r>
                      <a:r>
                        <a:rPr lang="en-US" sz="2000" b="0" i="0" u="none" strike="noStrike" baseline="0" dirty="0">
                          <a:solidFill>
                            <a:srgbClr val="000000"/>
                          </a:solidFill>
                          <a:effectLst/>
                          <a:latin typeface="+mn-lt"/>
                        </a:rPr>
                        <a:t> spp. </a:t>
                      </a:r>
                      <a:r>
                        <a:rPr lang="en-US" sz="2000" b="0" i="0" u="none" strike="noStrike" dirty="0">
                          <a:solidFill>
                            <a:srgbClr val="000000"/>
                          </a:solidFill>
                          <a:effectLst/>
                          <a:latin typeface="+mn-lt"/>
                        </a:rPr>
                        <a:t>(26)</a:t>
                      </a:r>
                    </a:p>
                  </a:txBody>
                  <a:tcPr marL="7620" marR="7620" marT="7620" marB="0" anchor="b">
                    <a:solidFill>
                      <a:schemeClr val="bg1"/>
                    </a:solidFill>
                  </a:tcPr>
                </a:tc>
                <a:extLst>
                  <a:ext uri="{0D108BD9-81ED-4DB2-BD59-A6C34878D82A}">
                    <a16:rowId xmlns:a16="http://schemas.microsoft.com/office/drawing/2014/main" val="10009"/>
                  </a:ext>
                </a:extLst>
              </a:tr>
            </a:tbl>
          </a:graphicData>
        </a:graphic>
      </p:graphicFrame>
      <p:sp>
        <p:nvSpPr>
          <p:cNvPr id="9" name="TextBox 8"/>
          <p:cNvSpPr txBox="1"/>
          <p:nvPr/>
        </p:nvSpPr>
        <p:spPr>
          <a:xfrm>
            <a:off x="4724400" y="1905000"/>
            <a:ext cx="4267200" cy="4770537"/>
          </a:xfrm>
          <a:prstGeom prst="rect">
            <a:avLst/>
          </a:prstGeom>
          <a:noFill/>
        </p:spPr>
        <p:txBody>
          <a:bodyPr wrap="square" rtlCol="0">
            <a:spAutoFit/>
          </a:bodyPr>
          <a:lstStyle/>
          <a:p>
            <a:pPr marL="231775" indent="-231775" algn="l"/>
            <a:r>
              <a:rPr lang="en-US" b="1" dirty="0">
                <a:solidFill>
                  <a:schemeClr val="bg1"/>
                </a:solidFill>
              </a:rPr>
              <a:t>* number of survey respondents who listed the weed species as one of their  top 5 weeds.</a:t>
            </a:r>
          </a:p>
          <a:p>
            <a:pPr marL="231775" indent="-231775" algn="l"/>
            <a:endParaRPr lang="en-US" sz="1000" b="1" dirty="0">
              <a:solidFill>
                <a:schemeClr val="bg1"/>
              </a:solidFill>
            </a:endParaRPr>
          </a:p>
          <a:p>
            <a:pPr marL="109538" indent="-109538" algn="l">
              <a:buFontTx/>
              <a:buChar char="-"/>
            </a:pPr>
            <a:r>
              <a:rPr lang="en-US" sz="1600" dirty="0">
                <a:solidFill>
                  <a:schemeClr val="bg1"/>
                </a:solidFill>
              </a:rPr>
              <a:t>crabgrass spp. included large, smooth and southern crabgrass.</a:t>
            </a:r>
          </a:p>
          <a:p>
            <a:pPr marL="109538" indent="-109538" algn="l">
              <a:buFontTx/>
              <a:buChar char="-"/>
            </a:pPr>
            <a:r>
              <a:rPr lang="en-US" sz="1600" dirty="0">
                <a:solidFill>
                  <a:schemeClr val="bg1"/>
                </a:solidFill>
              </a:rPr>
              <a:t>mustard spp. included shepherd’s-purse, flixweed, rapeseed (volunteer canola), wild radish, field pennycress, wild, blue, and tumble mustard, pinnate tansymustard, and yellow and London rocket.</a:t>
            </a:r>
          </a:p>
          <a:p>
            <a:pPr marL="109538" indent="-109538" algn="l">
              <a:buFontTx/>
              <a:buChar char="-"/>
            </a:pPr>
            <a:r>
              <a:rPr lang="en-US" sz="1600" dirty="0">
                <a:solidFill>
                  <a:schemeClr val="bg1"/>
                </a:solidFill>
              </a:rPr>
              <a:t>foxtail spp. included green, giant, and yellow foxtail.</a:t>
            </a:r>
          </a:p>
          <a:p>
            <a:pPr marL="109538" indent="-109538" algn="l">
              <a:buFontTx/>
              <a:buChar char="-"/>
            </a:pPr>
            <a:r>
              <a:rPr lang="en-US" sz="1600" dirty="0">
                <a:solidFill>
                  <a:schemeClr val="bg1"/>
                </a:solidFill>
              </a:rPr>
              <a:t>Bromus spp. included downy, smooth, and Japanese brome, cheat, and rescuegrass.</a:t>
            </a:r>
          </a:p>
          <a:p>
            <a:pPr marL="109538" indent="-109538" algn="l">
              <a:buFontTx/>
              <a:buChar char="-"/>
            </a:pPr>
            <a:r>
              <a:rPr lang="en-US" sz="1600" dirty="0">
                <a:solidFill>
                  <a:schemeClr val="bg1"/>
                </a:solidFill>
              </a:rPr>
              <a:t>Lamium spp. included henbit and purple deadnettle. </a:t>
            </a:r>
          </a:p>
          <a:p>
            <a:pPr marL="109538" indent="-109538" algn="l">
              <a:buFontTx/>
              <a:buChar char="-"/>
            </a:pPr>
            <a:r>
              <a:rPr lang="en-US" sz="1600" dirty="0">
                <a:solidFill>
                  <a:schemeClr val="bg1"/>
                </a:solidFill>
              </a:rPr>
              <a:t>morningglory spp. included ivyleaf and pitted morningglory.</a:t>
            </a:r>
          </a:p>
        </p:txBody>
      </p:sp>
    </p:spTree>
    <p:extLst>
      <p:ext uri="{BB962C8B-B14F-4D97-AF65-F5344CB8AC3E}">
        <p14:creationId xmlns:p14="http://schemas.microsoft.com/office/powerpoint/2010/main" val="1204600085"/>
      </p:ext>
    </p:extLst>
  </p:cSld>
  <p:clrMapOvr>
    <a:masterClrMapping/>
  </p:clrMapOvr>
  <p:transition spd="slow"/>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ChangeArrowheads="1"/>
          </p:cNvSpPr>
          <p:nvPr/>
        </p:nvSpPr>
        <p:spPr bwMode="auto">
          <a:xfrm>
            <a:off x="685800" y="130175"/>
            <a:ext cx="7772400" cy="1470025"/>
          </a:xfrm>
          <a:prstGeom prst="rect">
            <a:avLst/>
          </a:prstGeom>
          <a:noFill/>
          <a:ln w="9525">
            <a:noFill/>
            <a:miter lim="800000"/>
            <a:headEnd/>
            <a:tailEnd/>
          </a:ln>
        </p:spPr>
        <p:txBody>
          <a:bodyPr anchor="ctr"/>
          <a:lstStyle/>
          <a:p>
            <a:endParaRPr lang="en-US" altLang="en-US" sz="4400" dirty="0">
              <a:solidFill>
                <a:srgbClr val="FFFF00"/>
              </a:solidFill>
            </a:endParaRPr>
          </a:p>
        </p:txBody>
      </p:sp>
      <p:sp>
        <p:nvSpPr>
          <p:cNvPr id="15363" name="Rectangle 7"/>
          <p:cNvSpPr>
            <a:spLocks noChangeArrowheads="1"/>
          </p:cNvSpPr>
          <p:nvPr/>
        </p:nvSpPr>
        <p:spPr bwMode="auto">
          <a:xfrm>
            <a:off x="152400" y="121920"/>
            <a:ext cx="8839200" cy="1325880"/>
          </a:xfrm>
          <a:prstGeom prst="rect">
            <a:avLst/>
          </a:prstGeom>
          <a:noFill/>
          <a:ln w="9525">
            <a:noFill/>
            <a:miter lim="800000"/>
            <a:headEnd/>
            <a:tailEnd/>
          </a:ln>
        </p:spPr>
        <p:txBody>
          <a:bodyPr anchor="ctr"/>
          <a:lstStyle/>
          <a:p>
            <a:r>
              <a:rPr lang="en-US" altLang="en-US" sz="3200" dirty="0">
                <a:solidFill>
                  <a:srgbClr val="FFFF00"/>
                </a:solidFill>
              </a:rPr>
              <a:t>Top 10 Most </a:t>
            </a:r>
            <a:r>
              <a:rPr lang="en-US" altLang="en-US" sz="3200" dirty="0">
                <a:solidFill>
                  <a:srgbClr val="FF6600"/>
                </a:solidFill>
              </a:rPr>
              <a:t>Troublesome</a:t>
            </a:r>
            <a:r>
              <a:rPr lang="en-US" altLang="en-US" sz="3200" dirty="0">
                <a:solidFill>
                  <a:srgbClr val="FFFF00"/>
                </a:solidFill>
              </a:rPr>
              <a:t> Weeds among all Grass Crops, Pasture, &amp; Turf</a:t>
            </a:r>
          </a:p>
          <a:p>
            <a:r>
              <a:rPr lang="en-US" altLang="en-US" sz="2400" dirty="0">
                <a:solidFill>
                  <a:srgbClr val="FFFF00"/>
                </a:solidFill>
              </a:rPr>
              <a:t>(202 total survey respondents)</a:t>
            </a:r>
          </a:p>
        </p:txBody>
      </p:sp>
      <p:sp>
        <p:nvSpPr>
          <p:cNvPr id="15364" name="Rectangle 5"/>
          <p:cNvSpPr>
            <a:spLocks noChangeArrowheads="1"/>
          </p:cNvSpPr>
          <p:nvPr/>
        </p:nvSpPr>
        <p:spPr bwMode="auto">
          <a:xfrm>
            <a:off x="0" y="1524000"/>
            <a:ext cx="8235950" cy="76200"/>
          </a:xfrm>
          <a:prstGeom prst="rect">
            <a:avLst/>
          </a:prstGeom>
          <a:gradFill rotWithShape="0">
            <a:gsLst>
              <a:gs pos="0">
                <a:srgbClr val="FFFF00"/>
              </a:gs>
              <a:gs pos="50000">
                <a:srgbClr val="FF9966"/>
              </a:gs>
              <a:gs pos="100000">
                <a:srgbClr val="FFFF00"/>
              </a:gs>
            </a:gsLst>
            <a:lin ang="0" scaled="1"/>
          </a:gradFill>
          <a:ln w="28575">
            <a:solidFill>
              <a:schemeClr val="tx1"/>
            </a:solidFill>
            <a:miter lim="800000"/>
            <a:headEnd/>
            <a:tailEnd/>
          </a:ln>
        </p:spPr>
        <p:txBody>
          <a:bodyPr wrap="none" anchor="ctr"/>
          <a:lstStyle/>
          <a:p>
            <a:endParaRPr lang="en-US" altLang="en-US" dirty="0"/>
          </a:p>
        </p:txBody>
      </p:sp>
      <p:sp>
        <p:nvSpPr>
          <p:cNvPr id="15366" name="TextBox 13"/>
          <p:cNvSpPr txBox="1">
            <a:spLocks noChangeArrowheads="1"/>
          </p:cNvSpPr>
          <p:nvPr/>
        </p:nvSpPr>
        <p:spPr bwMode="auto">
          <a:xfrm>
            <a:off x="710139" y="1560493"/>
            <a:ext cx="2977097" cy="954107"/>
          </a:xfrm>
          <a:prstGeom prst="rect">
            <a:avLst/>
          </a:prstGeom>
          <a:noFill/>
          <a:ln w="9525">
            <a:noFill/>
            <a:miter lim="800000"/>
            <a:headEnd/>
            <a:tailEnd/>
          </a:ln>
        </p:spPr>
        <p:txBody>
          <a:bodyPr wrap="none">
            <a:spAutoFit/>
          </a:bodyPr>
          <a:lstStyle/>
          <a:p>
            <a:r>
              <a:rPr lang="en-US" altLang="en-US" sz="2800" b="1" u="sng" dirty="0">
                <a:solidFill>
                  <a:srgbClr val="FF6600"/>
                </a:solidFill>
              </a:rPr>
              <a:t>MOST </a:t>
            </a:r>
          </a:p>
          <a:p>
            <a:r>
              <a:rPr lang="en-US" altLang="en-US" sz="2800" b="1" u="sng" dirty="0">
                <a:solidFill>
                  <a:srgbClr val="FF6600"/>
                </a:solidFill>
              </a:rPr>
              <a:t>TROUBLESOME</a:t>
            </a:r>
          </a:p>
        </p:txBody>
      </p:sp>
      <p:graphicFrame>
        <p:nvGraphicFramePr>
          <p:cNvPr id="5" name="Table 4"/>
          <p:cNvGraphicFramePr>
            <a:graphicFrameLocks noGrp="1"/>
          </p:cNvGraphicFramePr>
          <p:nvPr>
            <p:extLst>
              <p:ext uri="{D42A27DB-BD31-4B8C-83A1-F6EECF244321}">
                <p14:modId xmlns:p14="http://schemas.microsoft.com/office/powerpoint/2010/main" val="1523150055"/>
              </p:ext>
            </p:extLst>
          </p:nvPr>
        </p:nvGraphicFramePr>
        <p:xfrm>
          <a:off x="228600" y="2590800"/>
          <a:ext cx="4267200" cy="4107180"/>
        </p:xfrm>
        <a:graphic>
          <a:graphicData uri="http://schemas.openxmlformats.org/drawingml/2006/table">
            <a:tbl>
              <a:tblPr>
                <a:tableStyleId>{5C22544A-7EE6-4342-B048-85BDC9FD1C3A}</a:tableStyleId>
              </a:tblPr>
              <a:tblGrid>
                <a:gridCol w="723900">
                  <a:extLst>
                    <a:ext uri="{9D8B030D-6E8A-4147-A177-3AD203B41FA5}">
                      <a16:colId xmlns:a16="http://schemas.microsoft.com/office/drawing/2014/main" val="20000"/>
                    </a:ext>
                  </a:extLst>
                </a:gridCol>
                <a:gridCol w="3543300">
                  <a:extLst>
                    <a:ext uri="{9D8B030D-6E8A-4147-A177-3AD203B41FA5}">
                      <a16:colId xmlns:a16="http://schemas.microsoft.com/office/drawing/2014/main" val="20001"/>
                    </a:ext>
                  </a:extLst>
                </a:gridCol>
              </a:tblGrid>
              <a:tr h="373380">
                <a:tc>
                  <a:txBody>
                    <a:bodyPr/>
                    <a:lstStyle/>
                    <a:p>
                      <a:pPr algn="ctr" fontAlgn="b"/>
                      <a:r>
                        <a:rPr lang="en-US" sz="2000" u="none" strike="noStrike" dirty="0">
                          <a:effectLst/>
                        </a:rPr>
                        <a:t>1</a:t>
                      </a:r>
                      <a:endParaRPr lang="en-US" sz="2000" b="0" i="0" u="none" strike="noStrike" dirty="0">
                        <a:solidFill>
                          <a:srgbClr val="000000"/>
                        </a:solidFill>
                        <a:effectLst/>
                        <a:latin typeface="Calibri"/>
                      </a:endParaRPr>
                    </a:p>
                  </a:txBody>
                  <a:tcPr marL="7620" marR="7620" marT="7620" marB="0" anchor="b"/>
                </a:tc>
                <a:tc>
                  <a:txBody>
                    <a:bodyPr/>
                    <a:lstStyle/>
                    <a:p>
                      <a:pPr algn="l" fontAlgn="b"/>
                      <a:r>
                        <a:rPr lang="en-US" sz="2000" b="0" i="0" u="none" strike="noStrike" baseline="0" dirty="0">
                          <a:solidFill>
                            <a:schemeClr val="dk1"/>
                          </a:solidFill>
                          <a:effectLst/>
                          <a:latin typeface="+mn-lt"/>
                        </a:rPr>
                        <a:t>Bromus spp. (32)*</a:t>
                      </a:r>
                      <a:endParaRPr lang="en-US" sz="2000" b="0" i="0" u="none" strike="noStrike" dirty="0">
                        <a:solidFill>
                          <a:srgbClr val="000000"/>
                        </a:solidFill>
                        <a:effectLst/>
                        <a:latin typeface="+mn-lt"/>
                      </a:endParaRPr>
                    </a:p>
                  </a:txBody>
                  <a:tcPr marL="7620" marR="7620" marT="7620" marB="0" anchor="b"/>
                </a:tc>
                <a:extLst>
                  <a:ext uri="{0D108BD9-81ED-4DB2-BD59-A6C34878D82A}">
                    <a16:rowId xmlns:a16="http://schemas.microsoft.com/office/drawing/2014/main" val="10000"/>
                  </a:ext>
                </a:extLst>
              </a:tr>
              <a:tr h="373380">
                <a:tc>
                  <a:txBody>
                    <a:bodyPr/>
                    <a:lstStyle/>
                    <a:p>
                      <a:pPr algn="ctr" fontAlgn="b"/>
                      <a:r>
                        <a:rPr lang="en-US" sz="2000" b="0" i="0" u="none" strike="noStrike" dirty="0">
                          <a:solidFill>
                            <a:schemeClr val="dk1"/>
                          </a:solidFill>
                          <a:effectLst/>
                          <a:latin typeface="+mn-lt"/>
                        </a:rPr>
                        <a:t>1</a:t>
                      </a:r>
                      <a:endParaRPr lang="en-US" sz="2000" b="0" i="0" u="none" strike="noStrike" dirty="0">
                        <a:solidFill>
                          <a:srgbClr val="000000"/>
                        </a:solidFill>
                        <a:effectLst/>
                        <a:latin typeface="Calibri"/>
                      </a:endParaRPr>
                    </a:p>
                  </a:txBody>
                  <a:tcPr marL="7620" marR="7620" marT="7620" marB="0" anchor="b"/>
                </a:tc>
                <a:tc>
                  <a:txBody>
                    <a:bodyPr/>
                    <a:lstStyle/>
                    <a:p>
                      <a:pPr algn="l" fontAlgn="b"/>
                      <a:r>
                        <a:rPr lang="en-US" sz="2000" b="0" i="0" u="none" strike="noStrike" baseline="0" dirty="0">
                          <a:solidFill>
                            <a:schemeClr val="dk1"/>
                          </a:solidFill>
                          <a:effectLst/>
                          <a:latin typeface="+mn-lt"/>
                        </a:rPr>
                        <a:t>Canada thistle (32)</a:t>
                      </a:r>
                      <a:endParaRPr lang="en-US" sz="2000" b="0" i="0" u="none" strike="noStrike" dirty="0">
                        <a:solidFill>
                          <a:srgbClr val="000000"/>
                        </a:solidFill>
                        <a:effectLst/>
                        <a:latin typeface="+mn-lt"/>
                      </a:endParaRPr>
                    </a:p>
                  </a:txBody>
                  <a:tcPr marL="7620" marR="7620" marT="7620" marB="0" anchor="b"/>
                </a:tc>
                <a:extLst>
                  <a:ext uri="{0D108BD9-81ED-4DB2-BD59-A6C34878D82A}">
                    <a16:rowId xmlns:a16="http://schemas.microsoft.com/office/drawing/2014/main" val="10001"/>
                  </a:ext>
                </a:extLst>
              </a:tr>
              <a:tr h="373380">
                <a:tc>
                  <a:txBody>
                    <a:bodyPr/>
                    <a:lstStyle/>
                    <a:p>
                      <a:pPr algn="ctr" fontAlgn="b"/>
                      <a:r>
                        <a:rPr lang="en-US" sz="2000" u="none" strike="noStrike" dirty="0">
                          <a:effectLst/>
                        </a:rPr>
                        <a:t>3</a:t>
                      </a:r>
                      <a:endParaRPr lang="en-US" sz="2000" b="0" i="0" u="none" strike="noStrike" dirty="0">
                        <a:solidFill>
                          <a:srgbClr val="000000"/>
                        </a:solidFill>
                        <a:effectLst/>
                        <a:latin typeface="Calibri"/>
                      </a:endParaRPr>
                    </a:p>
                  </a:txBody>
                  <a:tcPr marL="7620" marR="7620" marT="7620" marB="0" anchor="b"/>
                </a:tc>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en-US" sz="2000" b="0" i="0" u="none" strike="noStrike" dirty="0">
                          <a:solidFill>
                            <a:srgbClr val="000000"/>
                          </a:solidFill>
                          <a:effectLst/>
                          <a:latin typeface="+mn-lt"/>
                        </a:rPr>
                        <a:t>Palmer amaranth (31)</a:t>
                      </a:r>
                    </a:p>
                  </a:txBody>
                  <a:tcPr marL="7620" marR="7620" marT="7620" marB="0" anchor="b"/>
                </a:tc>
                <a:extLst>
                  <a:ext uri="{0D108BD9-81ED-4DB2-BD59-A6C34878D82A}">
                    <a16:rowId xmlns:a16="http://schemas.microsoft.com/office/drawing/2014/main" val="10002"/>
                  </a:ext>
                </a:extLst>
              </a:tr>
              <a:tr h="373380">
                <a:tc>
                  <a:txBody>
                    <a:bodyPr/>
                    <a:lstStyle/>
                    <a:p>
                      <a:pPr algn="ctr" fontAlgn="b"/>
                      <a:r>
                        <a:rPr lang="en-US" sz="2000" u="none" strike="noStrike" dirty="0">
                          <a:effectLst/>
                        </a:rPr>
                        <a:t>3</a:t>
                      </a:r>
                      <a:endParaRPr lang="en-US" sz="2000" b="0" i="0" u="none" strike="noStrike" dirty="0">
                        <a:solidFill>
                          <a:srgbClr val="000000"/>
                        </a:solidFill>
                        <a:effectLst/>
                        <a:latin typeface="Calibri"/>
                      </a:endParaRPr>
                    </a:p>
                  </a:txBody>
                  <a:tcPr marL="7620" marR="7620" marT="7620" marB="0" anchor="b"/>
                </a:tc>
                <a:tc>
                  <a:txBody>
                    <a:bodyPr/>
                    <a:lstStyle/>
                    <a:p>
                      <a:pPr algn="l" fontAlgn="b"/>
                      <a:r>
                        <a:rPr lang="en-US" sz="2000" b="0" i="0" u="none" strike="noStrike" dirty="0">
                          <a:solidFill>
                            <a:srgbClr val="000000"/>
                          </a:solidFill>
                          <a:effectLst/>
                          <a:latin typeface="+mn-lt"/>
                        </a:rPr>
                        <a:t>kochia (31)</a:t>
                      </a:r>
                    </a:p>
                  </a:txBody>
                  <a:tcPr marL="7620" marR="7620" marT="7620" marB="0" anchor="b"/>
                </a:tc>
                <a:extLst>
                  <a:ext uri="{0D108BD9-81ED-4DB2-BD59-A6C34878D82A}">
                    <a16:rowId xmlns:a16="http://schemas.microsoft.com/office/drawing/2014/main" val="10003"/>
                  </a:ext>
                </a:extLst>
              </a:tr>
              <a:tr h="373380">
                <a:tc>
                  <a:txBody>
                    <a:bodyPr/>
                    <a:lstStyle/>
                    <a:p>
                      <a:pPr algn="ctr" fontAlgn="b"/>
                      <a:r>
                        <a:rPr lang="en-US" sz="2000" b="0" i="0" u="none" strike="noStrike" dirty="0">
                          <a:solidFill>
                            <a:schemeClr val="tx1"/>
                          </a:solidFill>
                          <a:effectLst/>
                          <a:latin typeface="+mn-lt"/>
                        </a:rPr>
                        <a:t>5</a:t>
                      </a:r>
                      <a:endParaRPr lang="en-US" sz="2000" b="0" i="0" u="none" strike="noStrike" dirty="0">
                        <a:solidFill>
                          <a:schemeClr val="tx1"/>
                        </a:solidFill>
                        <a:effectLst/>
                        <a:latin typeface="Calibri"/>
                      </a:endParaRPr>
                    </a:p>
                  </a:txBody>
                  <a:tcPr marL="7620" marR="7620" marT="7620" marB="0" anchor="b">
                    <a:solidFill>
                      <a:schemeClr val="bg1"/>
                    </a:solidFill>
                  </a:tcPr>
                </a:tc>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en-US" sz="2000" b="0" i="0" u="none" strike="noStrike" dirty="0">
                          <a:solidFill>
                            <a:schemeClr val="dk1"/>
                          </a:solidFill>
                          <a:effectLst/>
                          <a:latin typeface="+mn-lt"/>
                        </a:rPr>
                        <a:t>morningglory</a:t>
                      </a:r>
                      <a:r>
                        <a:rPr lang="en-US" sz="2000" b="0" i="0" u="none" strike="noStrike" baseline="0" dirty="0">
                          <a:solidFill>
                            <a:schemeClr val="dk1"/>
                          </a:solidFill>
                          <a:effectLst/>
                          <a:latin typeface="+mn-lt"/>
                        </a:rPr>
                        <a:t> spp. (26)</a:t>
                      </a:r>
                      <a:endParaRPr lang="en-US" sz="2000" b="0" i="0" u="none" strike="noStrike" dirty="0">
                        <a:solidFill>
                          <a:srgbClr val="000000"/>
                        </a:solidFill>
                        <a:effectLst/>
                        <a:latin typeface="+mn-lt"/>
                      </a:endParaRPr>
                    </a:p>
                  </a:txBody>
                  <a:tcPr marL="7620" marR="7620" marT="7620" marB="0" anchor="b">
                    <a:solidFill>
                      <a:schemeClr val="bg1"/>
                    </a:solidFill>
                  </a:tcPr>
                </a:tc>
                <a:extLst>
                  <a:ext uri="{0D108BD9-81ED-4DB2-BD59-A6C34878D82A}">
                    <a16:rowId xmlns:a16="http://schemas.microsoft.com/office/drawing/2014/main" val="10004"/>
                  </a:ext>
                </a:extLst>
              </a:tr>
              <a:tr h="373380">
                <a:tc>
                  <a:txBody>
                    <a:bodyPr/>
                    <a:lstStyle/>
                    <a:p>
                      <a:pPr algn="ctr" fontAlgn="b"/>
                      <a:r>
                        <a:rPr lang="en-US" sz="2000" u="none" strike="noStrike" dirty="0">
                          <a:effectLst/>
                        </a:rPr>
                        <a:t>6</a:t>
                      </a:r>
                      <a:endParaRPr lang="en-US" sz="2000" b="0" i="0" u="none" strike="noStrike" dirty="0">
                        <a:solidFill>
                          <a:srgbClr val="000000"/>
                        </a:solidFill>
                        <a:effectLst/>
                        <a:latin typeface="Calibri"/>
                      </a:endParaRPr>
                    </a:p>
                  </a:txBody>
                  <a:tcPr marL="7620" marR="7620" marT="7620" marB="0" anchor="b">
                    <a:solidFill>
                      <a:schemeClr val="bg1"/>
                    </a:solidFill>
                  </a:tcPr>
                </a:tc>
                <a:tc>
                  <a:txBody>
                    <a:bodyPr/>
                    <a:lstStyle/>
                    <a:p>
                      <a:pPr algn="l" fontAlgn="b"/>
                      <a:r>
                        <a:rPr lang="en-US" sz="2000" b="0" i="0" u="none" strike="noStrike" dirty="0">
                          <a:solidFill>
                            <a:srgbClr val="000000"/>
                          </a:solidFill>
                          <a:effectLst/>
                          <a:latin typeface="+mn-lt"/>
                        </a:rPr>
                        <a:t>foxtail spp. (25)</a:t>
                      </a:r>
                    </a:p>
                  </a:txBody>
                  <a:tcPr marL="7620" marR="7620" marT="7620" marB="0" anchor="b">
                    <a:solidFill>
                      <a:schemeClr val="bg1"/>
                    </a:solidFill>
                  </a:tcPr>
                </a:tc>
                <a:extLst>
                  <a:ext uri="{0D108BD9-81ED-4DB2-BD59-A6C34878D82A}">
                    <a16:rowId xmlns:a16="http://schemas.microsoft.com/office/drawing/2014/main" val="10005"/>
                  </a:ext>
                </a:extLst>
              </a:tr>
              <a:tr h="373380">
                <a:tc>
                  <a:txBody>
                    <a:bodyPr/>
                    <a:lstStyle/>
                    <a:p>
                      <a:pPr algn="ctr" fontAlgn="b"/>
                      <a:r>
                        <a:rPr lang="en-US" sz="2000" u="none" strike="noStrike" dirty="0">
                          <a:effectLst/>
                        </a:rPr>
                        <a:t>6</a:t>
                      </a:r>
                      <a:endParaRPr lang="en-US" sz="2000" b="0" i="0" u="none" strike="noStrike" dirty="0">
                        <a:solidFill>
                          <a:srgbClr val="000000"/>
                        </a:solidFill>
                        <a:effectLst/>
                        <a:latin typeface="Calibri"/>
                      </a:endParaRPr>
                    </a:p>
                  </a:txBody>
                  <a:tcPr marL="7620" marR="7620" marT="7620" marB="0" anchor="b">
                    <a:solidFill>
                      <a:schemeClr val="bg1"/>
                    </a:solidFill>
                  </a:tcPr>
                </a:tc>
                <a:tc>
                  <a:txBody>
                    <a:bodyPr/>
                    <a:lstStyle/>
                    <a:p>
                      <a:pPr algn="l" fontAlgn="b"/>
                      <a:r>
                        <a:rPr lang="en-US" sz="2000" b="0" i="0" u="none" strike="noStrike" dirty="0">
                          <a:solidFill>
                            <a:srgbClr val="000000"/>
                          </a:solidFill>
                          <a:effectLst/>
                          <a:latin typeface="+mn-lt"/>
                        </a:rPr>
                        <a:t>field bindweed (25)</a:t>
                      </a:r>
                    </a:p>
                  </a:txBody>
                  <a:tcPr marL="7620" marR="7620" marT="7620" marB="0" anchor="b">
                    <a:solidFill>
                      <a:schemeClr val="bg1"/>
                    </a:solidFill>
                  </a:tcPr>
                </a:tc>
                <a:extLst>
                  <a:ext uri="{0D108BD9-81ED-4DB2-BD59-A6C34878D82A}">
                    <a16:rowId xmlns:a16="http://schemas.microsoft.com/office/drawing/2014/main" val="10006"/>
                  </a:ext>
                </a:extLst>
              </a:tr>
              <a:tr h="373380">
                <a:tc>
                  <a:txBody>
                    <a:bodyPr/>
                    <a:lstStyle/>
                    <a:p>
                      <a:pPr algn="ctr" fontAlgn="b"/>
                      <a:r>
                        <a:rPr lang="en-US" sz="2000" u="none" strike="noStrike" dirty="0">
                          <a:effectLst/>
                        </a:rPr>
                        <a:t>8</a:t>
                      </a:r>
                      <a:endParaRPr lang="en-US" sz="2000" b="0" i="0" u="none" strike="noStrike" dirty="0">
                        <a:solidFill>
                          <a:srgbClr val="000000"/>
                        </a:solidFill>
                        <a:effectLst/>
                        <a:latin typeface="Calibri"/>
                      </a:endParaRPr>
                    </a:p>
                  </a:txBody>
                  <a:tcPr marL="7620" marR="7620" marT="7620" marB="0" anchor="b">
                    <a:solidFill>
                      <a:schemeClr val="bg1"/>
                    </a:solidFill>
                  </a:tcPr>
                </a:tc>
                <a:tc>
                  <a:txBody>
                    <a:bodyPr/>
                    <a:lstStyle/>
                    <a:p>
                      <a:pPr algn="l" fontAlgn="b"/>
                      <a:r>
                        <a:rPr lang="en-US" sz="2000" b="0" i="0" u="none" strike="noStrike" dirty="0">
                          <a:solidFill>
                            <a:srgbClr val="000000"/>
                          </a:solidFill>
                          <a:effectLst/>
                          <a:latin typeface="+mn-lt"/>
                        </a:rPr>
                        <a:t>waterhemp</a:t>
                      </a:r>
                      <a:r>
                        <a:rPr lang="en-US" sz="2000" b="0" i="0" u="none" strike="noStrike" baseline="0" dirty="0">
                          <a:solidFill>
                            <a:srgbClr val="000000"/>
                          </a:solidFill>
                          <a:effectLst/>
                          <a:latin typeface="+mn-lt"/>
                        </a:rPr>
                        <a:t> (24)</a:t>
                      </a:r>
                      <a:endParaRPr lang="en-US" sz="2000" b="0" i="0" u="none" strike="noStrike" dirty="0">
                        <a:solidFill>
                          <a:srgbClr val="000000"/>
                        </a:solidFill>
                        <a:effectLst/>
                        <a:latin typeface="+mn-lt"/>
                      </a:endParaRPr>
                    </a:p>
                  </a:txBody>
                  <a:tcPr marL="7620" marR="7620" marT="7620" marB="0" anchor="b">
                    <a:solidFill>
                      <a:schemeClr val="bg1"/>
                    </a:solidFill>
                  </a:tcPr>
                </a:tc>
                <a:extLst>
                  <a:ext uri="{0D108BD9-81ED-4DB2-BD59-A6C34878D82A}">
                    <a16:rowId xmlns:a16="http://schemas.microsoft.com/office/drawing/2014/main" val="10007"/>
                  </a:ext>
                </a:extLst>
              </a:tr>
              <a:tr h="373380">
                <a:tc>
                  <a:txBody>
                    <a:bodyPr/>
                    <a:lstStyle/>
                    <a:p>
                      <a:pPr algn="ctr" fontAlgn="b"/>
                      <a:r>
                        <a:rPr lang="en-US" sz="2000" u="none" strike="noStrike" dirty="0">
                          <a:effectLst/>
                        </a:rPr>
                        <a:t>9</a:t>
                      </a:r>
                      <a:endParaRPr lang="en-US" sz="2000" b="0" i="0" u="none" strike="noStrike" dirty="0">
                        <a:solidFill>
                          <a:srgbClr val="000000"/>
                        </a:solidFill>
                        <a:effectLst/>
                        <a:latin typeface="Calibri"/>
                      </a:endParaRPr>
                    </a:p>
                  </a:txBody>
                  <a:tcPr marL="7620" marR="7620" marT="7620" marB="0" anchor="b">
                    <a:solidFill>
                      <a:schemeClr val="bg1"/>
                    </a:solidFill>
                  </a:tcPr>
                </a:tc>
                <a:tc>
                  <a:txBody>
                    <a:bodyPr/>
                    <a:lstStyle/>
                    <a:p>
                      <a:pPr algn="l" fontAlgn="b"/>
                      <a:r>
                        <a:rPr lang="en-US" sz="2000" b="0" i="0" u="none" strike="noStrike" dirty="0">
                          <a:solidFill>
                            <a:srgbClr val="000000"/>
                          </a:solidFill>
                          <a:effectLst/>
                          <a:latin typeface="+mn-lt"/>
                        </a:rPr>
                        <a:t>Italian ryegrass (23)</a:t>
                      </a:r>
                    </a:p>
                  </a:txBody>
                  <a:tcPr marL="7620" marR="7620" marT="7620" marB="0" anchor="b">
                    <a:solidFill>
                      <a:schemeClr val="bg1"/>
                    </a:solidFill>
                  </a:tcPr>
                </a:tc>
                <a:extLst>
                  <a:ext uri="{0D108BD9-81ED-4DB2-BD59-A6C34878D82A}">
                    <a16:rowId xmlns:a16="http://schemas.microsoft.com/office/drawing/2014/main" val="10008"/>
                  </a:ext>
                </a:extLst>
              </a:tr>
              <a:tr h="373380">
                <a:tc>
                  <a:txBody>
                    <a:bodyPr/>
                    <a:lstStyle/>
                    <a:p>
                      <a:pPr algn="ctr" fontAlgn="b"/>
                      <a:r>
                        <a:rPr lang="en-US" sz="2000" u="none" strike="noStrike" dirty="0">
                          <a:effectLst/>
                        </a:rPr>
                        <a:t>10</a:t>
                      </a:r>
                      <a:endParaRPr lang="en-US" sz="2000" b="0" i="0" u="none" strike="noStrike" dirty="0">
                        <a:solidFill>
                          <a:srgbClr val="000000"/>
                        </a:solidFill>
                        <a:effectLst/>
                        <a:latin typeface="Calibri"/>
                      </a:endParaRPr>
                    </a:p>
                  </a:txBody>
                  <a:tcPr marL="7620" marR="7620" marT="7620" marB="0" anchor="b">
                    <a:solidFill>
                      <a:schemeClr val="bg1"/>
                    </a:solidFill>
                  </a:tcPr>
                </a:tc>
                <a:tc>
                  <a:txBody>
                    <a:bodyPr/>
                    <a:lstStyle/>
                    <a:p>
                      <a:pPr algn="l" fontAlgn="b"/>
                      <a:r>
                        <a:rPr lang="en-US" sz="2000" b="0" i="0" u="none" strike="noStrike" dirty="0">
                          <a:solidFill>
                            <a:srgbClr val="000000"/>
                          </a:solidFill>
                          <a:effectLst/>
                          <a:latin typeface="+mn-lt"/>
                        </a:rPr>
                        <a:t>nutsedge spp. (22)</a:t>
                      </a:r>
                    </a:p>
                  </a:txBody>
                  <a:tcPr marL="7620" marR="7620" marT="7620" marB="0" anchor="b">
                    <a:solidFill>
                      <a:schemeClr val="bg1"/>
                    </a:solidFill>
                  </a:tcPr>
                </a:tc>
                <a:extLst>
                  <a:ext uri="{0D108BD9-81ED-4DB2-BD59-A6C34878D82A}">
                    <a16:rowId xmlns:a16="http://schemas.microsoft.com/office/drawing/2014/main" val="10009"/>
                  </a:ext>
                </a:extLst>
              </a:tr>
              <a:tr h="373380">
                <a:tc>
                  <a:txBody>
                    <a:bodyPr/>
                    <a:lstStyle/>
                    <a:p>
                      <a:pPr algn="ctr" fontAlgn="b"/>
                      <a:r>
                        <a:rPr lang="en-US" sz="2000" b="0" i="0" u="none" strike="noStrike" dirty="0">
                          <a:solidFill>
                            <a:srgbClr val="000000"/>
                          </a:solidFill>
                          <a:effectLst/>
                          <a:latin typeface="Arial" panose="020B0604020202020204" pitchFamily="34" charset="0"/>
                          <a:cs typeface="Arial" panose="020B0604020202020204" pitchFamily="34" charset="0"/>
                        </a:rPr>
                        <a:t>10</a:t>
                      </a:r>
                    </a:p>
                  </a:txBody>
                  <a:tcPr marL="7620" marR="7620" marT="7620" marB="0" anchor="b">
                    <a:solidFill>
                      <a:schemeClr val="bg1"/>
                    </a:solidFill>
                  </a:tcPr>
                </a:tc>
                <a:tc>
                  <a:txBody>
                    <a:bodyPr/>
                    <a:lstStyle/>
                    <a:p>
                      <a:pPr algn="l" fontAlgn="b"/>
                      <a:r>
                        <a:rPr lang="en-US" sz="2000" b="0" i="0" u="none" strike="noStrike" dirty="0">
                          <a:solidFill>
                            <a:srgbClr val="000000"/>
                          </a:solidFill>
                          <a:effectLst/>
                          <a:latin typeface="+mn-lt"/>
                        </a:rPr>
                        <a:t>common</a:t>
                      </a:r>
                      <a:r>
                        <a:rPr lang="en-US" sz="2000" b="0" i="0" u="none" strike="noStrike" baseline="0" dirty="0">
                          <a:solidFill>
                            <a:srgbClr val="000000"/>
                          </a:solidFill>
                          <a:effectLst/>
                          <a:latin typeface="+mn-lt"/>
                        </a:rPr>
                        <a:t> lambsquarters (22)</a:t>
                      </a:r>
                      <a:endParaRPr lang="en-US" sz="2000" b="0" i="0" u="none" strike="noStrike" dirty="0">
                        <a:solidFill>
                          <a:srgbClr val="000000"/>
                        </a:solidFill>
                        <a:effectLst/>
                        <a:latin typeface="+mn-lt"/>
                      </a:endParaRPr>
                    </a:p>
                  </a:txBody>
                  <a:tcPr marL="7620" marR="7620" marT="7620" marB="0" anchor="b">
                    <a:solidFill>
                      <a:schemeClr val="bg1"/>
                    </a:solidFill>
                  </a:tcPr>
                </a:tc>
                <a:extLst>
                  <a:ext uri="{0D108BD9-81ED-4DB2-BD59-A6C34878D82A}">
                    <a16:rowId xmlns:a16="http://schemas.microsoft.com/office/drawing/2014/main" val="10010"/>
                  </a:ext>
                </a:extLst>
              </a:tr>
            </a:tbl>
          </a:graphicData>
        </a:graphic>
      </p:graphicFrame>
      <p:sp>
        <p:nvSpPr>
          <p:cNvPr id="9" name="TextBox 8"/>
          <p:cNvSpPr txBox="1"/>
          <p:nvPr/>
        </p:nvSpPr>
        <p:spPr>
          <a:xfrm>
            <a:off x="4724400" y="2802791"/>
            <a:ext cx="4267200" cy="3200876"/>
          </a:xfrm>
          <a:prstGeom prst="rect">
            <a:avLst/>
          </a:prstGeom>
          <a:noFill/>
        </p:spPr>
        <p:txBody>
          <a:bodyPr wrap="square" rtlCol="0">
            <a:spAutoFit/>
          </a:bodyPr>
          <a:lstStyle/>
          <a:p>
            <a:pPr marL="231775" indent="-231775" algn="l"/>
            <a:r>
              <a:rPr lang="en-US" b="1" dirty="0">
                <a:solidFill>
                  <a:schemeClr val="bg1"/>
                </a:solidFill>
              </a:rPr>
              <a:t>* number of survey respondents who listed the weed species as one of their  top 5 weeds.</a:t>
            </a:r>
          </a:p>
          <a:p>
            <a:pPr marL="231775" indent="-231775" algn="l"/>
            <a:endParaRPr lang="en-US" sz="1000" b="1" dirty="0">
              <a:solidFill>
                <a:schemeClr val="bg1"/>
              </a:solidFill>
            </a:endParaRPr>
          </a:p>
          <a:p>
            <a:pPr marL="231775" indent="-231775" algn="l"/>
            <a:endParaRPr lang="en-US" sz="1000" b="1" dirty="0">
              <a:solidFill>
                <a:schemeClr val="bg1"/>
              </a:solidFill>
            </a:endParaRPr>
          </a:p>
          <a:p>
            <a:pPr marL="109538" indent="-109538" algn="l">
              <a:buFontTx/>
              <a:buChar char="-"/>
            </a:pPr>
            <a:r>
              <a:rPr lang="en-US" sz="1600" dirty="0">
                <a:solidFill>
                  <a:schemeClr val="bg1"/>
                </a:solidFill>
              </a:rPr>
              <a:t>Bromus spp. included downy, smooth, and Japanese brome, cheat, and rescuegrass.</a:t>
            </a:r>
          </a:p>
          <a:p>
            <a:pPr marL="109538" indent="-109538" algn="l">
              <a:buFontTx/>
              <a:buChar char="-"/>
            </a:pPr>
            <a:r>
              <a:rPr lang="en-US" sz="1600" dirty="0">
                <a:solidFill>
                  <a:schemeClr val="bg1"/>
                </a:solidFill>
              </a:rPr>
              <a:t>morningglory spp. included ivyleaf, pitted, and tall morningglory.</a:t>
            </a:r>
          </a:p>
          <a:p>
            <a:pPr marL="109538" indent="-109538" algn="l">
              <a:buFontTx/>
              <a:buChar char="-"/>
            </a:pPr>
            <a:r>
              <a:rPr lang="en-US" sz="1600" dirty="0">
                <a:solidFill>
                  <a:schemeClr val="bg1"/>
                </a:solidFill>
              </a:rPr>
              <a:t>foxtail spp. included green, giant, and yellow foxtail.</a:t>
            </a:r>
          </a:p>
          <a:p>
            <a:pPr marL="109538" indent="-109538" algn="l">
              <a:buFontTx/>
              <a:buChar char="-"/>
            </a:pPr>
            <a:r>
              <a:rPr lang="en-US" sz="1600" dirty="0">
                <a:solidFill>
                  <a:schemeClr val="bg1"/>
                </a:solidFill>
              </a:rPr>
              <a:t>nutsedge spp. included yellow and purple nutsedge.</a:t>
            </a:r>
          </a:p>
        </p:txBody>
      </p:sp>
    </p:spTree>
    <p:extLst>
      <p:ext uri="{BB962C8B-B14F-4D97-AF65-F5344CB8AC3E}">
        <p14:creationId xmlns:p14="http://schemas.microsoft.com/office/powerpoint/2010/main" val="365809320"/>
      </p:ext>
    </p:extLst>
  </p:cSld>
  <p:clrMapOvr>
    <a:masterClrMapping/>
  </p:clrMapOvr>
  <p:transition spd="slow"/>
</p:sld>
</file>

<file path=ppt/theme/theme1.xml><?xml version="1.0" encoding="utf-8"?>
<a:theme xmlns:a="http://schemas.openxmlformats.org/drawingml/2006/main" name="7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2857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2857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37742</TotalTime>
  <Words>1508</Words>
  <Application>Microsoft Office PowerPoint</Application>
  <PresentationFormat>On-screen Show (4:3)</PresentationFormat>
  <Paragraphs>308</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7_Default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National and Regional Weed Science Societies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Director of Science Policy Update</dc:title>
  <dc:creator>Lee Van Wychen</dc:creator>
  <cp:lastModifiedBy>Muthukumar Bagavathiannan</cp:lastModifiedBy>
  <cp:revision>1219</cp:revision>
  <dcterms:created xsi:type="dcterms:W3CDTF">2006-02-24T14:55:09Z</dcterms:created>
  <dcterms:modified xsi:type="dcterms:W3CDTF">2017-11-29T14:19:33Z</dcterms:modified>
</cp:coreProperties>
</file>