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notesMasterIdLst>
    <p:notesMasterId r:id="rId17"/>
  </p:notesMasterIdLst>
  <p:sldIdLst>
    <p:sldId id="477" r:id="rId2"/>
    <p:sldId id="469" r:id="rId3"/>
    <p:sldId id="483" r:id="rId4"/>
    <p:sldId id="474" r:id="rId5"/>
    <p:sldId id="479" r:id="rId6"/>
    <p:sldId id="484" r:id="rId7"/>
    <p:sldId id="475" r:id="rId8"/>
    <p:sldId id="476" r:id="rId9"/>
    <p:sldId id="478" r:id="rId10"/>
    <p:sldId id="481" r:id="rId11"/>
    <p:sldId id="485" r:id="rId12"/>
    <p:sldId id="480" r:id="rId13"/>
    <p:sldId id="482" r:id="rId14"/>
    <p:sldId id="468" r:id="rId15"/>
    <p:sldId id="486" r:id="rId16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FFFF"/>
    <a:srgbClr val="FFFF00"/>
    <a:srgbClr val="996633"/>
    <a:srgbClr val="009900"/>
    <a:srgbClr val="CC9900"/>
    <a:srgbClr val="FFCC99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860" autoAdjust="0"/>
    <p:restoredTop sz="94780" autoAdjust="0"/>
  </p:normalViewPr>
  <p:slideViewPr>
    <p:cSldViewPr>
      <p:cViewPr varScale="1">
        <p:scale>
          <a:sx n="122" d="100"/>
          <a:sy n="122" d="100"/>
        </p:scale>
        <p:origin x="931" y="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27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27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A05E3F0-05B7-4FAF-85A9-BC969DC78A9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068826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1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2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3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4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5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6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7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8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9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10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11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12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13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14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15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E2BE5B-6707-443E-AAD3-E5AA7F89133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tx1"/>
            </a:gs>
            <a:gs pos="100000">
              <a:srgbClr val="000066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40537B58-DC84-4926-9856-CC4EC7A5A8E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ssa.net/wssa/weed/composite-list-of-weeds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 dirty="0">
              <a:solidFill>
                <a:srgbClr val="FFFF00"/>
              </a:solidFill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152400" y="0"/>
            <a:ext cx="87630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b="1" dirty="0">
                <a:solidFill>
                  <a:srgbClr val="FFFF00"/>
                </a:solidFill>
              </a:rPr>
              <a:t>2016 Results for the U.S. &amp; Canada</a:t>
            </a:r>
          </a:p>
          <a:p>
            <a:r>
              <a:rPr lang="en-US" altLang="en-US" sz="3200" b="1" dirty="0">
                <a:solidFill>
                  <a:srgbClr val="FFFF00"/>
                </a:solidFill>
              </a:rPr>
              <a:t>(195 survey responses)</a:t>
            </a:r>
          </a:p>
          <a:p>
            <a:endParaRPr lang="en-US" altLang="en-US" sz="2400" b="1" dirty="0">
              <a:solidFill>
                <a:srgbClr val="FFFF00"/>
              </a:solidFill>
            </a:endParaRPr>
          </a:p>
          <a:p>
            <a:r>
              <a:rPr lang="en-US" altLang="en-US" sz="4000" b="1" dirty="0">
                <a:solidFill>
                  <a:srgbClr val="FFFF00"/>
                </a:solidFill>
              </a:rPr>
              <a:t> </a:t>
            </a:r>
            <a:r>
              <a:rPr lang="en-US" altLang="en-US" sz="2400" b="1" dirty="0">
                <a:solidFill>
                  <a:srgbClr val="FF6600"/>
                </a:solidFill>
              </a:rPr>
              <a:t>Most Common and Troublesome Weeds in </a:t>
            </a:r>
          </a:p>
          <a:p>
            <a:r>
              <a:rPr lang="en-US" altLang="en-US" sz="2400" b="1" dirty="0">
                <a:solidFill>
                  <a:srgbClr val="FFFF00"/>
                </a:solidFill>
              </a:rPr>
              <a:t>Broadleaf Crops, Fruits &amp; Vegetables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3400" y="2912983"/>
            <a:ext cx="8001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1) alfalfa, 2) canola, 3) cotton, 4) fruits &amp; nuts, 5) peanut, 6) pulse crops,  7) soybean, 8) sugarbeets, 9) vegetables- cole crops, greens 10) vegetables- cucurbits, 11) vegetables- fruiting, and 12) vegetables- other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1371600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81000" y="4092208"/>
            <a:ext cx="862584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u="sng" dirty="0">
                <a:solidFill>
                  <a:srgbClr val="FF6600"/>
                </a:solidFill>
              </a:rPr>
              <a:t>Common weeds</a:t>
            </a:r>
            <a:r>
              <a:rPr lang="en-US" dirty="0">
                <a:solidFill>
                  <a:srgbClr val="FF6600"/>
                </a:solidFill>
              </a:rPr>
              <a:t> </a:t>
            </a:r>
            <a:r>
              <a:rPr lang="en-US" sz="1600" dirty="0">
                <a:solidFill>
                  <a:srgbClr val="FFFFFF"/>
                </a:solidFill>
              </a:rPr>
              <a:t>refer to those weeds you most frequently see.</a:t>
            </a:r>
          </a:p>
          <a:p>
            <a:pPr algn="l"/>
            <a:endParaRPr lang="en-US" sz="1600" dirty="0">
              <a:solidFill>
                <a:srgbClr val="FFFFFF"/>
              </a:solidFill>
            </a:endParaRPr>
          </a:p>
          <a:p>
            <a:pPr marL="341313" indent="-341313" algn="l"/>
            <a:r>
              <a:rPr lang="en-US" u="sng" dirty="0">
                <a:solidFill>
                  <a:srgbClr val="FF6600"/>
                </a:solidFill>
              </a:rPr>
              <a:t>Troublesome weeds</a:t>
            </a:r>
            <a:r>
              <a:rPr lang="en-US" dirty="0">
                <a:solidFill>
                  <a:srgbClr val="FF6600"/>
                </a:solidFill>
              </a:rPr>
              <a:t> </a:t>
            </a:r>
            <a:r>
              <a:rPr lang="en-US" sz="1600" dirty="0">
                <a:solidFill>
                  <a:srgbClr val="FFFFFF"/>
                </a:solidFill>
              </a:rPr>
              <a:t>are those that are most difficult to control, but may not be widespread.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0980" y="5194012"/>
            <a:ext cx="8702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FFFF00"/>
                </a:solidFill>
              </a:rPr>
              <a:t>WSSA’s Composite List of Weeds is used for weed common and latin names</a:t>
            </a:r>
          </a:p>
          <a:p>
            <a:r>
              <a:rPr lang="en-US" sz="1600" b="1" dirty="0">
                <a:solidFill>
                  <a:srgbClr val="FFFF00"/>
                </a:solidFill>
                <a:hlinkClick r:id="rId3"/>
              </a:rPr>
              <a:t>http://wssa.net/wssa/weed/composite-list-of-weeds/</a:t>
            </a:r>
            <a:r>
              <a:rPr lang="en-US" sz="1600" b="1" dirty="0">
                <a:solidFill>
                  <a:srgbClr val="FFFF00"/>
                </a:solidFill>
              </a:rPr>
              <a:t>  </a:t>
            </a:r>
            <a:endParaRPr lang="en-US" sz="1600" b="1" dirty="0">
              <a:solidFill>
                <a:srgbClr val="FFFFFF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C4BF743-AFA2-45D8-860E-11A847C8C4CD}"/>
              </a:ext>
            </a:extLst>
          </p:cNvPr>
          <p:cNvSpPr/>
          <p:nvPr/>
        </p:nvSpPr>
        <p:spPr>
          <a:xfrm>
            <a:off x="163882" y="6053528"/>
            <a:ext cx="8854440" cy="646331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u="sng" dirty="0">
                <a:solidFill>
                  <a:schemeClr val="bg1"/>
                </a:solidFill>
              </a:rPr>
              <a:t>Suggested citation</a:t>
            </a:r>
            <a:r>
              <a:rPr lang="en-US" sz="1200" b="1" dirty="0">
                <a:solidFill>
                  <a:schemeClr val="bg1"/>
                </a:solidFill>
              </a:rPr>
              <a:t>: Van </a:t>
            </a:r>
            <a:r>
              <a:rPr lang="en-US" sz="1200" b="1" dirty="0" err="1">
                <a:solidFill>
                  <a:schemeClr val="bg1"/>
                </a:solidFill>
              </a:rPr>
              <a:t>Wychen</a:t>
            </a:r>
            <a:r>
              <a:rPr lang="en-US" sz="1200" b="1" dirty="0">
                <a:solidFill>
                  <a:schemeClr val="bg1"/>
                </a:solidFill>
              </a:rPr>
              <a:t> L (2016) 2016 Survey of the Most Common and Troublesome Weeds in Broadleaf Crops, Fruits &amp; Vegetables in the United States and Canada. Weed Science Society of America National Weed Survey Dataset. Available: http://wssa.net/wp-content/uploads/2016-Weed-Survey_Broadleaf-crops.xlsx </a:t>
            </a:r>
          </a:p>
        </p:txBody>
      </p:sp>
    </p:spTree>
    <p:extLst>
      <p:ext uri="{BB962C8B-B14F-4D97-AF65-F5344CB8AC3E}">
        <p14:creationId xmlns:p14="http://schemas.microsoft.com/office/powerpoint/2010/main" val="1204600085"/>
      </p:ext>
    </p:extLst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 dirty="0">
              <a:solidFill>
                <a:srgbClr val="FFFF00"/>
              </a:solidFill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304800" y="0"/>
            <a:ext cx="8534400" cy="1097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5 Weeds in Alfalfa</a:t>
            </a:r>
          </a:p>
          <a:p>
            <a:r>
              <a:rPr lang="en-US" altLang="en-US" sz="2400" dirty="0">
                <a:solidFill>
                  <a:srgbClr val="FFFF00"/>
                </a:solidFill>
              </a:rPr>
              <a:t>(24 survey respondents)</a:t>
            </a: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057573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 dirty="0"/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286173"/>
            <a:ext cx="2193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COMMON</a:t>
            </a: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5244039" y="1286173"/>
            <a:ext cx="29770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TROUBLESOME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1292035"/>
              </p:ext>
            </p:extLst>
          </p:nvPr>
        </p:nvGraphicFramePr>
        <p:xfrm>
          <a:off x="190500" y="2331720"/>
          <a:ext cx="4305300" cy="18669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47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mustard spp. (19)*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dandelion (9)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foxtail spp. (9)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pigweed spp. (8)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Bromus spp. (8)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8160852"/>
              </p:ext>
            </p:extLst>
          </p:nvPr>
        </p:nvGraphicFramePr>
        <p:xfrm>
          <a:off x="4762500" y="2316480"/>
          <a:ext cx="4152900" cy="18669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71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1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Canada thistle (9)*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mustard spp. (9)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dandelion (8)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downy brome (cheatgrass) (7)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kochia (5)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81000" y="4419600"/>
            <a:ext cx="8458200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l"/>
            <a:r>
              <a:rPr lang="en-US" b="1" dirty="0">
                <a:solidFill>
                  <a:schemeClr val="bg1"/>
                </a:solidFill>
              </a:rPr>
              <a:t>* number of survey respondents who listed the weed species as one of their  top 5 weeds in this crop.</a:t>
            </a:r>
          </a:p>
          <a:p>
            <a:pPr marL="109538" indent="-109538" algn="l">
              <a:buFont typeface="Arial" charset="0"/>
              <a:buChar char="•"/>
            </a:pPr>
            <a:endParaRPr lang="en-US" b="1" dirty="0">
              <a:solidFill>
                <a:schemeClr val="bg1"/>
              </a:solidFill>
            </a:endParaRPr>
          </a:p>
          <a:p>
            <a:pPr marL="109538" indent="-109538" algn="l"/>
            <a:r>
              <a:rPr lang="en-US" sz="1600" dirty="0">
                <a:solidFill>
                  <a:schemeClr val="bg1"/>
                </a:solidFill>
              </a:rPr>
              <a:t>- mustard spp. included shepherd’s-purse, flixweed, tansymustard spp., field pennycress, yellow rocket, and blue, tumble and tall hedge mustard.</a:t>
            </a:r>
          </a:p>
          <a:p>
            <a:pPr marL="109538" indent="-109538" algn="l"/>
            <a:r>
              <a:rPr lang="en-US" sz="1600" dirty="0">
                <a:solidFill>
                  <a:schemeClr val="bg1"/>
                </a:solidFill>
              </a:rPr>
              <a:t>- foxtail spp. included giant and green foxtail.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pigweed spp. included redroot pigweed.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Bromus spp. included downy brome (cheatgrass) and cheat.</a:t>
            </a:r>
          </a:p>
        </p:txBody>
      </p:sp>
    </p:spTree>
    <p:extLst>
      <p:ext uri="{BB962C8B-B14F-4D97-AF65-F5344CB8AC3E}">
        <p14:creationId xmlns:p14="http://schemas.microsoft.com/office/powerpoint/2010/main" val="1204600085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 dirty="0">
              <a:solidFill>
                <a:srgbClr val="FFFF00"/>
              </a:solidFill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304800" y="0"/>
            <a:ext cx="8534400" cy="1097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4 Weeds in Canola</a:t>
            </a:r>
          </a:p>
          <a:p>
            <a:r>
              <a:rPr lang="en-US" altLang="en-US" sz="2400" dirty="0">
                <a:solidFill>
                  <a:srgbClr val="FFFF00"/>
                </a:solidFill>
              </a:rPr>
              <a:t>(9 survey respondents)</a:t>
            </a: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057573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 dirty="0"/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286173"/>
            <a:ext cx="2193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COMMON</a:t>
            </a: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5244039" y="1286173"/>
            <a:ext cx="29770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TROUBLESOME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960927"/>
              </p:ext>
            </p:extLst>
          </p:nvPr>
        </p:nvGraphicFramePr>
        <p:xfrm>
          <a:off x="190500" y="2331720"/>
          <a:ext cx="4305300" cy="18669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47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wild oat (5)*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kochia (5)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wild buckwheat (5)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Galium spp. (4)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green foxtail (4)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9189075"/>
              </p:ext>
            </p:extLst>
          </p:nvPr>
        </p:nvGraphicFramePr>
        <p:xfrm>
          <a:off x="4762500" y="2316480"/>
          <a:ext cx="4152900" cy="1493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71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1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kochia (7)*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Galium spp. (5)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wild buckwheat (5)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wild oat </a:t>
                      </a: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(4)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81000" y="4756428"/>
            <a:ext cx="84582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l"/>
            <a:r>
              <a:rPr lang="en-US" b="1" dirty="0">
                <a:solidFill>
                  <a:schemeClr val="bg1"/>
                </a:solidFill>
              </a:rPr>
              <a:t>* number of survey respondents who listed the weed species as one of their  top 5 weeds in this crop.</a:t>
            </a:r>
          </a:p>
          <a:p>
            <a:pPr marL="109538" indent="-109538" algn="l">
              <a:buFont typeface="Arial" charset="0"/>
              <a:buChar char="•"/>
            </a:pPr>
            <a:endParaRPr lang="en-US" b="1" dirty="0">
              <a:solidFill>
                <a:schemeClr val="bg1"/>
              </a:solidFill>
            </a:endParaRPr>
          </a:p>
          <a:p>
            <a:pPr marL="109538" indent="-109538" algn="l"/>
            <a:r>
              <a:rPr lang="en-US" sz="1600" dirty="0">
                <a:solidFill>
                  <a:schemeClr val="bg1"/>
                </a:solidFill>
              </a:rPr>
              <a:t>- Galium spp. included catchweed bedstraw (cleavers) and false cleavers.</a:t>
            </a:r>
          </a:p>
        </p:txBody>
      </p:sp>
    </p:spTree>
    <p:extLst>
      <p:ext uri="{BB962C8B-B14F-4D97-AF65-F5344CB8AC3E}">
        <p14:creationId xmlns:p14="http://schemas.microsoft.com/office/powerpoint/2010/main" val="2327997531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 dirty="0">
              <a:solidFill>
                <a:srgbClr val="FFFF00"/>
              </a:solidFill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304800" y="0"/>
            <a:ext cx="8534400" cy="1097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5 Weeds in Cotton</a:t>
            </a:r>
          </a:p>
          <a:p>
            <a:r>
              <a:rPr lang="en-US" altLang="en-US" sz="2400" dirty="0">
                <a:solidFill>
                  <a:srgbClr val="FFFF00"/>
                </a:solidFill>
              </a:rPr>
              <a:t>(19 survey respondents)</a:t>
            </a: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066800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 dirty="0"/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295400"/>
            <a:ext cx="2193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COMMON</a:t>
            </a: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5244039" y="1295400"/>
            <a:ext cx="29770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TROUBLESOME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1988421"/>
              </p:ext>
            </p:extLst>
          </p:nvPr>
        </p:nvGraphicFramePr>
        <p:xfrm>
          <a:off x="190500" y="2340947"/>
          <a:ext cx="4305300" cy="18669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477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575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morningglory spp. (21)*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Palmer amaranth (18)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Urochloa spp. (9)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crabgrass spp. (7)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barnyardgrass (6)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9283796"/>
              </p:ext>
            </p:extLst>
          </p:nvPr>
        </p:nvGraphicFramePr>
        <p:xfrm>
          <a:off x="4762500" y="2325707"/>
          <a:ext cx="4152900" cy="18669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76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morningglory spp. (19)*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Palmer amaranth (18)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horseweed (marestail) (7)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nutsedge</a:t>
                      </a:r>
                      <a:r>
                        <a:rPr lang="en-US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spp.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(6)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johnsongrass (5)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81000" y="4572000"/>
            <a:ext cx="8458200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l"/>
            <a:r>
              <a:rPr lang="en-US" b="1" dirty="0">
                <a:solidFill>
                  <a:schemeClr val="bg1"/>
                </a:solidFill>
              </a:rPr>
              <a:t>* number of survey respondents who listed the weed species as one of their  top 5 weeds in this crop.</a:t>
            </a:r>
          </a:p>
          <a:p>
            <a:pPr marL="109538" indent="-109538" algn="l">
              <a:buFont typeface="Arial" charset="0"/>
              <a:buChar char="•"/>
            </a:pPr>
            <a:endParaRPr lang="en-US" b="1" dirty="0">
              <a:solidFill>
                <a:schemeClr val="bg1"/>
              </a:solidFill>
            </a:endParaRPr>
          </a:p>
          <a:p>
            <a:pPr marL="109538" indent="-109538" algn="l"/>
            <a:r>
              <a:rPr lang="en-US" sz="1600" dirty="0">
                <a:solidFill>
                  <a:schemeClr val="bg1"/>
                </a:solidFill>
              </a:rPr>
              <a:t>- morningglory spp. included ivyleaf and pitted morningglory.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Urochloa spp. included broadleaf signalgrass and Texas and browntop millet.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crabgrass spp. included large crabgrass.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nutsedge spp. included yellow nutsedge.</a:t>
            </a:r>
          </a:p>
        </p:txBody>
      </p:sp>
    </p:spTree>
    <p:extLst>
      <p:ext uri="{BB962C8B-B14F-4D97-AF65-F5344CB8AC3E}">
        <p14:creationId xmlns:p14="http://schemas.microsoft.com/office/powerpoint/2010/main" val="1204600085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 dirty="0">
              <a:solidFill>
                <a:srgbClr val="FFFF00"/>
              </a:solidFill>
            </a:endParaRP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072813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 dirty="0"/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301413"/>
            <a:ext cx="2193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COMMON</a:t>
            </a: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5244039" y="1301413"/>
            <a:ext cx="29770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TROUBLESOME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6353534"/>
              </p:ext>
            </p:extLst>
          </p:nvPr>
        </p:nvGraphicFramePr>
        <p:xfrm>
          <a:off x="190500" y="2346960"/>
          <a:ext cx="4305300" cy="7467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477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575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Conyza spp. (4)*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Tie among 7 species (2)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6951174"/>
              </p:ext>
            </p:extLst>
          </p:nvPr>
        </p:nvGraphicFramePr>
        <p:xfrm>
          <a:off x="4762500" y="2331720"/>
          <a:ext cx="4152900" cy="18669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76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+mn-lt"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Conyza spp. (5)*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field bindweed (4)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Canada thistle (3)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horsenettle (3)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eastern poison-ivy (3)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304800" y="0"/>
            <a:ext cx="8534400" cy="1097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4 Weeds in Fruits &amp; Nuts</a:t>
            </a:r>
          </a:p>
          <a:p>
            <a:r>
              <a:rPr lang="en-US" altLang="en-US" sz="2400" dirty="0">
                <a:solidFill>
                  <a:srgbClr val="FFFF00"/>
                </a:solidFill>
              </a:rPr>
              <a:t>(10 survey respondents)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1000" y="4572000"/>
            <a:ext cx="84582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l"/>
            <a:r>
              <a:rPr lang="en-US" b="1" dirty="0">
                <a:solidFill>
                  <a:schemeClr val="bg1"/>
                </a:solidFill>
              </a:rPr>
              <a:t>* number of survey respondents who listed the weed species as one of their  top 5 weeds in this crop.</a:t>
            </a:r>
          </a:p>
          <a:p>
            <a:pPr marL="109538" indent="-109538" algn="l">
              <a:buFont typeface="Arial" charset="0"/>
              <a:buChar char="•"/>
            </a:pPr>
            <a:endParaRPr lang="en-US" b="1" dirty="0">
              <a:solidFill>
                <a:schemeClr val="bg1"/>
              </a:solidFill>
            </a:endParaRPr>
          </a:p>
          <a:p>
            <a:pPr marL="109538" indent="-109538" algn="l"/>
            <a:r>
              <a:rPr lang="en-US" sz="1600" dirty="0">
                <a:solidFill>
                  <a:schemeClr val="bg1"/>
                </a:solidFill>
              </a:rPr>
              <a:t>- Conyza spp. included horseweed (marestail) and hairy fleabane.</a:t>
            </a:r>
          </a:p>
        </p:txBody>
      </p:sp>
    </p:spTree>
    <p:extLst>
      <p:ext uri="{BB962C8B-B14F-4D97-AF65-F5344CB8AC3E}">
        <p14:creationId xmlns:p14="http://schemas.microsoft.com/office/powerpoint/2010/main" val="981936560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 dirty="0">
              <a:solidFill>
                <a:srgbClr val="FFFF00"/>
              </a:solidFill>
            </a:endParaRP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065193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 dirty="0"/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293793"/>
            <a:ext cx="2193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COMMON</a:t>
            </a: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5244039" y="1293793"/>
            <a:ext cx="29770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TROUBLESOME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40820"/>
              </p:ext>
            </p:extLst>
          </p:nvPr>
        </p:nvGraphicFramePr>
        <p:xfrm>
          <a:off x="190500" y="2339340"/>
          <a:ext cx="4305300" cy="11201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00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Palmer amaranth (5)*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nutsedge spp. (4)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Texas millet (4)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0216411"/>
              </p:ext>
            </p:extLst>
          </p:nvPr>
        </p:nvGraphicFramePr>
        <p:xfrm>
          <a:off x="4762500" y="2324100"/>
          <a:ext cx="4152900" cy="11201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00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52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+mn-lt"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nutsedge spp. (6)*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Palmer amaranth (4)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Tie among 5 species (2)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304800" y="0"/>
            <a:ext cx="8534400" cy="1097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3 Weeds in Peanuts</a:t>
            </a:r>
          </a:p>
          <a:p>
            <a:r>
              <a:rPr lang="en-US" altLang="en-US" sz="2400" dirty="0">
                <a:solidFill>
                  <a:srgbClr val="FFFF00"/>
                </a:solidFill>
              </a:rPr>
              <a:t>(5 survey respondents)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1000" y="3962400"/>
            <a:ext cx="84582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l"/>
            <a:r>
              <a:rPr lang="en-US" b="1" dirty="0">
                <a:solidFill>
                  <a:schemeClr val="bg1"/>
                </a:solidFill>
              </a:rPr>
              <a:t>* number of survey respondents who listed the weed species as one of their  top 5 weeds in this crop.</a:t>
            </a:r>
          </a:p>
          <a:p>
            <a:pPr marL="109538" indent="-109538" algn="l">
              <a:buFont typeface="Arial" charset="0"/>
              <a:buChar char="•"/>
            </a:pPr>
            <a:endParaRPr lang="en-US" b="1" dirty="0">
              <a:solidFill>
                <a:schemeClr val="bg1"/>
              </a:solidFill>
            </a:endParaRPr>
          </a:p>
          <a:p>
            <a:pPr marL="109538" indent="-109538" algn="l"/>
            <a:r>
              <a:rPr lang="en-US" sz="1600" dirty="0">
                <a:solidFill>
                  <a:schemeClr val="bg1"/>
                </a:solidFill>
              </a:rPr>
              <a:t>- nutsedge spp. included yellow and purple nutsedge.</a:t>
            </a:r>
          </a:p>
        </p:txBody>
      </p:sp>
    </p:spTree>
    <p:extLst>
      <p:ext uri="{BB962C8B-B14F-4D97-AF65-F5344CB8AC3E}">
        <p14:creationId xmlns:p14="http://schemas.microsoft.com/office/powerpoint/2010/main" val="1427326745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 dirty="0">
              <a:solidFill>
                <a:srgbClr val="FFFF00"/>
              </a:solidFill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304800" y="0"/>
            <a:ext cx="8534400" cy="1097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5 Weeds in Pulse Crops</a:t>
            </a:r>
          </a:p>
          <a:p>
            <a:r>
              <a:rPr lang="en-US" altLang="en-US" sz="2400" dirty="0">
                <a:solidFill>
                  <a:srgbClr val="FFFF00"/>
                </a:solidFill>
              </a:rPr>
              <a:t>(15 survey respondents)</a:t>
            </a: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065193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 dirty="0"/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270933"/>
            <a:ext cx="2193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COMMON</a:t>
            </a: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5244039" y="1270933"/>
            <a:ext cx="29770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TROUBLESOME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4166643"/>
              </p:ext>
            </p:extLst>
          </p:nvPr>
        </p:nvGraphicFramePr>
        <p:xfrm>
          <a:off x="190500" y="2316480"/>
          <a:ext cx="4305300" cy="1493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00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common lambsquarters (12)*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pigweed spp. (8)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kochia (7)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Tie among 4 species (5)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5819459"/>
              </p:ext>
            </p:extLst>
          </p:nvPr>
        </p:nvGraphicFramePr>
        <p:xfrm>
          <a:off x="4762500" y="2301240"/>
          <a:ext cx="4152900" cy="1493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47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+mn-lt"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common lambsquarters </a:t>
                      </a:r>
                      <a:r>
                        <a:rPr lang="en-US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(10)*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kochia (7)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+mn-lt"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nightshade spp. (6)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Tie among 5 species (5)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81000" y="4191000"/>
            <a:ext cx="8458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l"/>
            <a:r>
              <a:rPr lang="en-US" b="1" dirty="0">
                <a:solidFill>
                  <a:schemeClr val="bg1"/>
                </a:solidFill>
              </a:rPr>
              <a:t>* number of survey respondents who listed the weed species as one of their  top 5 weeds in this crop.</a:t>
            </a:r>
          </a:p>
          <a:p>
            <a:pPr marL="109538" indent="-109538" algn="l"/>
            <a:endParaRPr lang="en-US" sz="1600" dirty="0">
              <a:solidFill>
                <a:schemeClr val="bg1"/>
              </a:solidFill>
            </a:endParaRP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pigweed spp. included redroot pigweed and Powell amaranth.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nightshade spp. included hairy and eastern black nightshade.</a:t>
            </a:r>
          </a:p>
        </p:txBody>
      </p:sp>
    </p:spTree>
    <p:extLst>
      <p:ext uri="{BB962C8B-B14F-4D97-AF65-F5344CB8AC3E}">
        <p14:creationId xmlns:p14="http://schemas.microsoft.com/office/powerpoint/2010/main" val="1204600085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 dirty="0">
              <a:solidFill>
                <a:srgbClr val="FFFF00"/>
              </a:solidFill>
            </a:endParaRP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065193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 dirty="0"/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293793"/>
            <a:ext cx="2193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COMMON</a:t>
            </a: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5244039" y="1293793"/>
            <a:ext cx="29770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TROUBLESOME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5986886"/>
              </p:ext>
            </p:extLst>
          </p:nvPr>
        </p:nvGraphicFramePr>
        <p:xfrm>
          <a:off x="190500" y="2339340"/>
          <a:ext cx="4305300" cy="26136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477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575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waterhemp (34)*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horseweed (marestail) (32)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common lambsquarters (30)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foxtail spp. (27)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morningglory spp. (26)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Palmer amaranth (24)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velvetleaf</a:t>
                      </a:r>
                      <a:r>
                        <a:rPr lang="en-US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(23)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8869809"/>
              </p:ext>
            </p:extLst>
          </p:nvPr>
        </p:nvGraphicFramePr>
        <p:xfrm>
          <a:off x="4762500" y="2324100"/>
          <a:ext cx="4152900" cy="26136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76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waterhemp (43)*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horseweed (marestail) (43)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Palmer amaranth (37)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giant ragweed (32)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morningglory spp. (25)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common lambsquarters (24)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common ragweed (20)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304800" y="0"/>
            <a:ext cx="8534400" cy="1097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7 Weeds in Soybeans</a:t>
            </a:r>
          </a:p>
          <a:p>
            <a:r>
              <a:rPr lang="en-US" altLang="en-US" sz="2400" dirty="0">
                <a:solidFill>
                  <a:srgbClr val="FFFF00"/>
                </a:solidFill>
              </a:rPr>
              <a:t>(66 survey respondents)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1000" y="5078849"/>
            <a:ext cx="845820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l"/>
            <a:r>
              <a:rPr lang="en-US" b="1" dirty="0">
                <a:solidFill>
                  <a:schemeClr val="bg1"/>
                </a:solidFill>
              </a:rPr>
              <a:t>* number of survey respondents who listed the weed species as one of their  top 5 weeds in this crop.</a:t>
            </a:r>
          </a:p>
          <a:p>
            <a:pPr marL="109538" indent="-109538" algn="l">
              <a:buFont typeface="Arial" charset="0"/>
              <a:buChar char="•"/>
            </a:pPr>
            <a:endParaRPr lang="en-US" b="1" dirty="0">
              <a:solidFill>
                <a:schemeClr val="bg1"/>
              </a:solidFill>
            </a:endParaRPr>
          </a:p>
          <a:p>
            <a:pPr algn="l"/>
            <a:r>
              <a:rPr lang="en-US" sz="1600" dirty="0">
                <a:solidFill>
                  <a:schemeClr val="bg1"/>
                </a:solidFill>
              </a:rPr>
              <a:t>- foxtail spp. included giant, green and yellow foxtail.</a:t>
            </a:r>
          </a:p>
          <a:p>
            <a:pPr algn="l"/>
            <a:r>
              <a:rPr lang="en-US" sz="1600" dirty="0">
                <a:solidFill>
                  <a:schemeClr val="bg1"/>
                </a:solidFill>
              </a:rPr>
              <a:t>- morningglory spp. included ivyleaf, pitted, and tall morningglory.</a:t>
            </a:r>
          </a:p>
        </p:txBody>
      </p:sp>
    </p:spTree>
    <p:extLst>
      <p:ext uri="{BB962C8B-B14F-4D97-AF65-F5344CB8AC3E}">
        <p14:creationId xmlns:p14="http://schemas.microsoft.com/office/powerpoint/2010/main" val="1204600085"/>
      </p:ext>
    </p:extLst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 dirty="0">
              <a:solidFill>
                <a:srgbClr val="FFFF00"/>
              </a:solidFill>
            </a:endParaRP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066800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 dirty="0"/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347133"/>
            <a:ext cx="2193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COMMON</a:t>
            </a: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5244039" y="1347133"/>
            <a:ext cx="29770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TROUBLESOME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8114236"/>
              </p:ext>
            </p:extLst>
          </p:nvPr>
        </p:nvGraphicFramePr>
        <p:xfrm>
          <a:off x="190500" y="2392680"/>
          <a:ext cx="4305300" cy="1493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23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1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common lambsquarters (10)*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redroot pigweed (9)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kochia (7)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foxtail spp. (5)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1242778"/>
              </p:ext>
            </p:extLst>
          </p:nvPr>
        </p:nvGraphicFramePr>
        <p:xfrm>
          <a:off x="4762500" y="2377440"/>
          <a:ext cx="4152900" cy="1493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23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9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common lambsquarters (10)*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kochia (8)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pigweed spp. (7)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hairy nightshade (3)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304800" y="0"/>
            <a:ext cx="8534400" cy="1097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4 Weeds in Sugarbeets</a:t>
            </a:r>
          </a:p>
          <a:p>
            <a:r>
              <a:rPr lang="en-US" altLang="en-US" sz="2400" dirty="0">
                <a:solidFill>
                  <a:srgbClr val="FFFF00"/>
                </a:solidFill>
              </a:rPr>
              <a:t>(10 survey respondents)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1000" y="4191000"/>
            <a:ext cx="845820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l"/>
            <a:r>
              <a:rPr lang="en-US" b="1" dirty="0">
                <a:solidFill>
                  <a:schemeClr val="bg1"/>
                </a:solidFill>
              </a:rPr>
              <a:t>* number of survey respondents who listed the weed species as one of their  top 5 weeds in this crop.</a:t>
            </a:r>
          </a:p>
          <a:p>
            <a:pPr marL="109538" indent="-109538" algn="l">
              <a:buFont typeface="Arial" charset="0"/>
              <a:buChar char="•"/>
            </a:pPr>
            <a:endParaRPr lang="en-US" b="1" dirty="0">
              <a:solidFill>
                <a:schemeClr val="bg1"/>
              </a:solidFill>
            </a:endParaRPr>
          </a:p>
          <a:p>
            <a:pPr marL="109538" indent="-109538" algn="l"/>
            <a:r>
              <a:rPr lang="en-US" sz="1600" dirty="0">
                <a:solidFill>
                  <a:schemeClr val="bg1"/>
                </a:solidFill>
              </a:rPr>
              <a:t>- foxtail spp. included green and giant foxtail.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pigweed spp. included redroot pigweed and Powell amaranth.</a:t>
            </a:r>
          </a:p>
        </p:txBody>
      </p:sp>
    </p:spTree>
    <p:extLst>
      <p:ext uri="{BB962C8B-B14F-4D97-AF65-F5344CB8AC3E}">
        <p14:creationId xmlns:p14="http://schemas.microsoft.com/office/powerpoint/2010/main" val="2128683115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723900" y="12065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 dirty="0">
              <a:solidFill>
                <a:srgbClr val="FFFF00"/>
              </a:solidFill>
            </a:endParaRP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034713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 dirty="0"/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339513"/>
            <a:ext cx="2193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COMMON</a:t>
            </a: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5244039" y="1339513"/>
            <a:ext cx="29770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TROUBLESOME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560125"/>
              </p:ext>
            </p:extLst>
          </p:nvPr>
        </p:nvGraphicFramePr>
        <p:xfrm>
          <a:off x="190500" y="2385060"/>
          <a:ext cx="4305300" cy="11201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477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575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pigweed spp. (3)*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common lambsquarters (3)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crabgrass spp. (3)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8088509"/>
              </p:ext>
            </p:extLst>
          </p:nvPr>
        </p:nvGraphicFramePr>
        <p:xfrm>
          <a:off x="4762500" y="2369820"/>
          <a:ext cx="4152900" cy="7467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00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52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+mn-lt"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mustard spp. </a:t>
                      </a: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(4)*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Tie among 3 species </a:t>
                      </a: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(2)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1097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3 Weeds in Vegetables- Cole Crops, Greens</a:t>
            </a:r>
          </a:p>
          <a:p>
            <a:r>
              <a:rPr lang="en-US" altLang="en-US" sz="2400" dirty="0">
                <a:solidFill>
                  <a:srgbClr val="FFFF00"/>
                </a:solidFill>
              </a:rPr>
              <a:t>(5 survey respondents)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1000" y="3810000"/>
            <a:ext cx="845820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l"/>
            <a:r>
              <a:rPr lang="en-US" b="1" dirty="0">
                <a:solidFill>
                  <a:schemeClr val="bg1"/>
                </a:solidFill>
              </a:rPr>
              <a:t>* number of survey respondents who listed the weed species as one of their  top 5 weeds in this crop.</a:t>
            </a:r>
          </a:p>
          <a:p>
            <a:pPr marL="109538" indent="-109538" algn="l">
              <a:buFont typeface="Arial" charset="0"/>
              <a:buChar char="•"/>
            </a:pPr>
            <a:endParaRPr lang="en-US" b="1" dirty="0">
              <a:solidFill>
                <a:schemeClr val="bg1"/>
              </a:solidFill>
            </a:endParaRP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pigweed spp. included redroot pigweed.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mustard spp. included shepherd’s-purse and wild radish.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crabgrass spp. included large crabgrass.</a:t>
            </a:r>
          </a:p>
        </p:txBody>
      </p:sp>
    </p:spTree>
    <p:extLst>
      <p:ext uri="{BB962C8B-B14F-4D97-AF65-F5344CB8AC3E}">
        <p14:creationId xmlns:p14="http://schemas.microsoft.com/office/powerpoint/2010/main" val="2068405679"/>
      </p:ext>
    </p:extLst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 dirty="0">
              <a:solidFill>
                <a:srgbClr val="FFFF00"/>
              </a:solidFill>
            </a:endParaRP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045964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 dirty="0"/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274564"/>
            <a:ext cx="2193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COMMON</a:t>
            </a: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5244039" y="1274564"/>
            <a:ext cx="29770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TROUBLESOME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8038121"/>
              </p:ext>
            </p:extLst>
          </p:nvPr>
        </p:nvGraphicFramePr>
        <p:xfrm>
          <a:off x="190500" y="2320111"/>
          <a:ext cx="4305300" cy="1493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477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575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pigweed spp. (8)*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nutsedge spp. (5)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crabgrass spp. (4)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purslane spp. (4)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3652409"/>
              </p:ext>
            </p:extLst>
          </p:nvPr>
        </p:nvGraphicFramePr>
        <p:xfrm>
          <a:off x="4762500" y="2304871"/>
          <a:ext cx="4152900" cy="1493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76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+mn-lt"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pigweed spp. </a:t>
                      </a: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(7)*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nutsedge spp. (6)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purslane spp. (4)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nightshade spp. (4)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304800" y="0"/>
            <a:ext cx="8534400" cy="1097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4 Weeds in Vegetables- Cucurbits</a:t>
            </a:r>
          </a:p>
          <a:p>
            <a:r>
              <a:rPr lang="en-US" altLang="en-US" sz="2400" dirty="0">
                <a:solidFill>
                  <a:srgbClr val="FFFF00"/>
                </a:solidFill>
              </a:rPr>
              <a:t>(9 survey respondents)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246364"/>
            <a:ext cx="8458200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l"/>
            <a:r>
              <a:rPr lang="en-US" b="1" dirty="0">
                <a:solidFill>
                  <a:schemeClr val="bg1"/>
                </a:solidFill>
              </a:rPr>
              <a:t>* number of survey respondents who listed the weed species as one of their  top 5 weeds in this crop.</a:t>
            </a:r>
          </a:p>
          <a:p>
            <a:pPr marL="109538" indent="-109538" algn="l">
              <a:buFont typeface="Arial" charset="0"/>
              <a:buChar char="•"/>
            </a:pPr>
            <a:endParaRPr lang="en-US" b="1" dirty="0">
              <a:solidFill>
                <a:schemeClr val="bg1"/>
              </a:solidFill>
            </a:endParaRP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pigweed spp. included redroot pigweed.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nutsedge spp. included yellow and purple nutsedge.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crabgrass spp. included large and southern crabgrass.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purslane spp. included common and pink purslane.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nightshade spp. included eastern black and black nightshade.</a:t>
            </a:r>
          </a:p>
        </p:txBody>
      </p:sp>
    </p:spTree>
    <p:extLst>
      <p:ext uri="{BB962C8B-B14F-4D97-AF65-F5344CB8AC3E}">
        <p14:creationId xmlns:p14="http://schemas.microsoft.com/office/powerpoint/2010/main" val="801241617"/>
      </p:ext>
    </p:extLst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 dirty="0">
              <a:solidFill>
                <a:srgbClr val="FFFF00"/>
              </a:solidFill>
            </a:endParaRP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066800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 dirty="0"/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295400"/>
            <a:ext cx="2193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COMMON</a:t>
            </a: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5244039" y="1295400"/>
            <a:ext cx="29770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TROUBLESOME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0902747"/>
              </p:ext>
            </p:extLst>
          </p:nvPr>
        </p:nvGraphicFramePr>
        <p:xfrm>
          <a:off x="190500" y="2340947"/>
          <a:ext cx="4305300" cy="18669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477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575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pigweed spp. (5)*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common lambsquarters (5)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nutsedge spp.  (4)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crabgrass spp.  (4)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nightshade</a:t>
                      </a:r>
                      <a:r>
                        <a:rPr lang="en-US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spp.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(4)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9923361"/>
              </p:ext>
            </p:extLst>
          </p:nvPr>
        </p:nvGraphicFramePr>
        <p:xfrm>
          <a:off x="4762500" y="2325707"/>
          <a:ext cx="4152900" cy="1493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76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+mn-lt"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nightshade</a:t>
                      </a:r>
                      <a:r>
                        <a:rPr lang="en-US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spp.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(8)*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nutsedge spp. (6)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pigweed spp. (4)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Tie among 3 species (3)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304800" y="0"/>
            <a:ext cx="8534400" cy="1097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4 Weeds in Vegetables- Fruiting</a:t>
            </a:r>
          </a:p>
          <a:p>
            <a:r>
              <a:rPr lang="en-US" altLang="en-US" sz="2400" dirty="0">
                <a:solidFill>
                  <a:srgbClr val="FFFF00"/>
                </a:solidFill>
              </a:rPr>
              <a:t>(10 survey respondents)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1000" y="4419600"/>
            <a:ext cx="8458200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l"/>
            <a:r>
              <a:rPr lang="en-US" b="1" dirty="0">
                <a:solidFill>
                  <a:schemeClr val="bg1"/>
                </a:solidFill>
              </a:rPr>
              <a:t>* number of survey respondents who listed the weed species as one of their  top 5 weeds in this crop.</a:t>
            </a:r>
          </a:p>
          <a:p>
            <a:pPr marL="109538" indent="-109538" algn="l">
              <a:buFont typeface="Arial" charset="0"/>
              <a:buChar char="•"/>
            </a:pPr>
            <a:endParaRPr lang="en-US" b="1" dirty="0">
              <a:solidFill>
                <a:schemeClr val="bg1"/>
              </a:solidFill>
            </a:endParaRP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pigweed spp. included redroot pigweed.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nightshade spp. included eastern black, American black, and hairy nightshade.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nutsedge spp. included yellow and purple nutsedge.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crabgrass spp. included large crabgrass.</a:t>
            </a:r>
          </a:p>
        </p:txBody>
      </p:sp>
    </p:spTree>
    <p:extLst>
      <p:ext uri="{BB962C8B-B14F-4D97-AF65-F5344CB8AC3E}">
        <p14:creationId xmlns:p14="http://schemas.microsoft.com/office/powerpoint/2010/main" val="2761869849"/>
      </p:ext>
    </p:extLst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 dirty="0">
              <a:solidFill>
                <a:srgbClr val="FFFF00"/>
              </a:solidFill>
            </a:endParaRP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066800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 dirty="0"/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295400"/>
            <a:ext cx="2193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COMMON</a:t>
            </a: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5244039" y="1295400"/>
            <a:ext cx="29770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TROUBLESOME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5576728"/>
              </p:ext>
            </p:extLst>
          </p:nvPr>
        </p:nvGraphicFramePr>
        <p:xfrm>
          <a:off x="190500" y="2340947"/>
          <a:ext cx="4305300" cy="1493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477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575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pigweed spp. (10)*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common lambsquarters (10)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barnyardgrass  (7)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nightshade spp.  (6)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6837284"/>
              </p:ext>
            </p:extLst>
          </p:nvPr>
        </p:nvGraphicFramePr>
        <p:xfrm>
          <a:off x="4762500" y="2325707"/>
          <a:ext cx="4152900" cy="1493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76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+mn-lt"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pigweed spp.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(8)*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nutsedge spp. (6)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nightshade spp. (6)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common lambsquarters (5)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304800" y="0"/>
            <a:ext cx="8534400" cy="1097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4 Weeds in Vegetables- Other</a:t>
            </a:r>
          </a:p>
          <a:p>
            <a:r>
              <a:rPr lang="en-US" altLang="en-US" sz="2400" dirty="0">
                <a:solidFill>
                  <a:srgbClr val="FFFF00"/>
                </a:solidFill>
              </a:rPr>
              <a:t>(13 survey respondents)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1000" y="4176117"/>
            <a:ext cx="8458200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l"/>
            <a:r>
              <a:rPr lang="en-US" b="1" dirty="0">
                <a:solidFill>
                  <a:schemeClr val="bg1"/>
                </a:solidFill>
              </a:rPr>
              <a:t>* number of survey respondents who listed the weed species as one of their  top 5 weeds in this crop.</a:t>
            </a:r>
          </a:p>
          <a:p>
            <a:pPr marL="231775" indent="-231775" algn="l"/>
            <a:endParaRPr lang="en-US" sz="1000" b="1" dirty="0">
              <a:solidFill>
                <a:schemeClr val="bg1"/>
              </a:solidFill>
            </a:endParaRP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pigweed spp. included redroot pigweed.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nutsedge spp. included yellow nutsedge.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nightshade spp. included hairy and eastern black nightshade.</a:t>
            </a:r>
          </a:p>
        </p:txBody>
      </p:sp>
    </p:spTree>
    <p:extLst>
      <p:ext uri="{BB962C8B-B14F-4D97-AF65-F5344CB8AC3E}">
        <p14:creationId xmlns:p14="http://schemas.microsoft.com/office/powerpoint/2010/main" val="3028589444"/>
      </p:ext>
    </p:extLst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 dirty="0">
              <a:solidFill>
                <a:srgbClr val="FFFF00"/>
              </a:solidFill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76200" y="45720"/>
            <a:ext cx="8915400" cy="1402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10 Most </a:t>
            </a:r>
            <a:r>
              <a:rPr lang="en-US" altLang="en-US" sz="3200" dirty="0">
                <a:solidFill>
                  <a:srgbClr val="FF6600"/>
                </a:solidFill>
              </a:rPr>
              <a:t>Common</a:t>
            </a:r>
            <a:r>
              <a:rPr lang="en-US" altLang="en-US" sz="3200" dirty="0">
                <a:solidFill>
                  <a:srgbClr val="FFFF00"/>
                </a:solidFill>
              </a:rPr>
              <a:t> Weeds among all Broadleaf Crops, Fruits, and Vegetables</a:t>
            </a:r>
          </a:p>
          <a:p>
            <a:r>
              <a:rPr lang="en-US" altLang="en-US" sz="2400" dirty="0">
                <a:solidFill>
                  <a:srgbClr val="FFFF00"/>
                </a:solidFill>
              </a:rPr>
              <a:t>(195 total survey respondents)</a:t>
            </a: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545253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 dirty="0"/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697653"/>
            <a:ext cx="2193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COMMON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7764262"/>
              </p:ext>
            </p:extLst>
          </p:nvPr>
        </p:nvGraphicFramePr>
        <p:xfrm>
          <a:off x="190500" y="2743200"/>
          <a:ext cx="4305300" cy="3733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23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1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common lambsquarters (80)*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pigweed spp. (71)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foxtail spp. (62)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Palmer amaranth (56)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morningglory</a:t>
                      </a: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spp. (55)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crabgrass spp. (41)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7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waterhemp (40)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8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horseweed (marestail) (38)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9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common ragweed (33)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Echinochloa spp. (32)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724400" y="2802791"/>
            <a:ext cx="42672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l"/>
            <a:r>
              <a:rPr lang="en-US" b="1" dirty="0">
                <a:solidFill>
                  <a:schemeClr val="bg1"/>
                </a:solidFill>
              </a:rPr>
              <a:t>* number of survey respondents who listed the weed species as one of their  top 5 weeds.</a:t>
            </a:r>
          </a:p>
          <a:p>
            <a:pPr marL="231775" indent="-231775" algn="l"/>
            <a:endParaRPr lang="en-US" sz="1000" b="1" dirty="0">
              <a:solidFill>
                <a:schemeClr val="bg1"/>
              </a:solidFill>
            </a:endParaRP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pigweed spp. included redroot and smooth pigweed and Powell amaranth.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foxtail spp. included green, giant, and yellow foxtail.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morningglory spp. included ivyleaf, pitted, and tall morningglory.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crabgrass spp. included large and southern crabgrass.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Echinochloa spp. included barnyardgrass and junglerice.</a:t>
            </a:r>
          </a:p>
        </p:txBody>
      </p:sp>
    </p:spTree>
    <p:extLst>
      <p:ext uri="{BB962C8B-B14F-4D97-AF65-F5344CB8AC3E}">
        <p14:creationId xmlns:p14="http://schemas.microsoft.com/office/powerpoint/2010/main" val="1204600085"/>
      </p:ext>
    </p:extLst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 dirty="0">
              <a:solidFill>
                <a:srgbClr val="FFFF00"/>
              </a:solidFill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76200" y="45720"/>
            <a:ext cx="8915400" cy="1402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10 Most </a:t>
            </a:r>
            <a:r>
              <a:rPr lang="en-US" altLang="en-US" sz="3200" dirty="0">
                <a:solidFill>
                  <a:srgbClr val="FF6600"/>
                </a:solidFill>
              </a:rPr>
              <a:t>Troublesome</a:t>
            </a:r>
            <a:r>
              <a:rPr lang="en-US" altLang="en-US" sz="3200" dirty="0">
                <a:solidFill>
                  <a:srgbClr val="FFFF00"/>
                </a:solidFill>
              </a:rPr>
              <a:t> Weeds among all Broadleaf Crops, Fruits, and Vegetables</a:t>
            </a:r>
          </a:p>
          <a:p>
            <a:r>
              <a:rPr lang="en-US" altLang="en-US" sz="2400" dirty="0">
                <a:solidFill>
                  <a:srgbClr val="FFFF00"/>
                </a:solidFill>
              </a:rPr>
              <a:t>(195 total survey respondents)</a:t>
            </a: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545253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24400" y="2802791"/>
            <a:ext cx="42672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l"/>
            <a:r>
              <a:rPr lang="en-US" b="1" dirty="0">
                <a:solidFill>
                  <a:schemeClr val="bg1"/>
                </a:solidFill>
              </a:rPr>
              <a:t>* number of survey respondents who listed the weed species as one of their  top 5 weeds.</a:t>
            </a:r>
          </a:p>
          <a:p>
            <a:pPr marL="231775" indent="-231775" algn="l"/>
            <a:endParaRPr lang="en-US" sz="1000" b="1" dirty="0">
              <a:solidFill>
                <a:schemeClr val="bg1"/>
              </a:solidFill>
            </a:endParaRP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morningglory spp. included ivyleaf, pitted, and tall morningglory.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nutsedge spp. included yellow and purple nutsedge.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pigweed spp. included redroot and smooth pigweed and Powell amaranth.</a:t>
            </a:r>
          </a:p>
        </p:txBody>
      </p:sp>
      <p:sp>
        <p:nvSpPr>
          <p:cNvPr id="10" name="TextBox 13"/>
          <p:cNvSpPr txBox="1">
            <a:spLocks noChangeArrowheads="1"/>
          </p:cNvSpPr>
          <p:nvPr/>
        </p:nvSpPr>
        <p:spPr bwMode="auto">
          <a:xfrm>
            <a:off x="786339" y="1697653"/>
            <a:ext cx="29770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TROUBLESOME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2421043"/>
              </p:ext>
            </p:extLst>
          </p:nvPr>
        </p:nvGraphicFramePr>
        <p:xfrm>
          <a:off x="304800" y="2727960"/>
          <a:ext cx="4152900" cy="3733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47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Palmer amaranth (66)*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common lambsquarters (60)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horseweed (marestail) (55)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morningglory</a:t>
                      </a: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spp. (54)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waterhemp (49)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6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nutsedge spp. (46)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pigweed spp. (42)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8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kochia (35)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9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common ragweed (33)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9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giant ragweed (33)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2738060"/>
      </p:ext>
    </p:extLst>
  </p:cSld>
  <p:clrMapOvr>
    <a:masterClrMapping/>
  </p:clrMapOvr>
  <p:transition spd="slow"/>
</p:sld>
</file>

<file path=ppt/theme/theme1.xml><?xml version="1.0" encoding="utf-8"?>
<a:theme xmlns:a="http://schemas.openxmlformats.org/drawingml/2006/main" name="7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36125</TotalTime>
  <Words>1922</Words>
  <Application>Microsoft Office PowerPoint</Application>
  <PresentationFormat>On-screen Show (4:3)</PresentationFormat>
  <Paragraphs>419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7_Default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National and Regional Weed Science Societies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Director of Science Policy Update</dc:title>
  <dc:creator>Lee Van Wychen</dc:creator>
  <cp:lastModifiedBy>Muthukumar Bagavathiannan</cp:lastModifiedBy>
  <cp:revision>1164</cp:revision>
  <dcterms:created xsi:type="dcterms:W3CDTF">2006-02-24T14:55:09Z</dcterms:created>
  <dcterms:modified xsi:type="dcterms:W3CDTF">2017-11-29T14:29:57Z</dcterms:modified>
</cp:coreProperties>
</file>